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3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99" r:id="rId3"/>
    <p:sldId id="464" r:id="rId4"/>
    <p:sldId id="459" r:id="rId5"/>
    <p:sldId id="422" r:id="rId6"/>
    <p:sldId id="465" r:id="rId7"/>
    <p:sldId id="421" r:id="rId8"/>
    <p:sldId id="467" r:id="rId9"/>
    <p:sldId id="468" r:id="rId10"/>
    <p:sldId id="469" r:id="rId11"/>
    <p:sldId id="470" r:id="rId12"/>
    <p:sldId id="471" r:id="rId13"/>
    <p:sldId id="460" r:id="rId14"/>
    <p:sldId id="472" r:id="rId15"/>
    <p:sldId id="461" r:id="rId16"/>
    <p:sldId id="462" r:id="rId17"/>
    <p:sldId id="463" r:id="rId18"/>
    <p:sldId id="455" r:id="rId19"/>
    <p:sldId id="457" r:id="rId20"/>
    <p:sldId id="456" r:id="rId21"/>
    <p:sldId id="458" r:id="rId22"/>
    <p:sldId id="466" r:id="rId23"/>
    <p:sldId id="400" r:id="rId24"/>
    <p:sldId id="391" r:id="rId25"/>
    <p:sldId id="359" r:id="rId26"/>
  </p:sldIdLst>
  <p:sldSz cx="9144000" cy="6858000" type="screen4x3"/>
  <p:notesSz cx="6797675" cy="98726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9712" autoAdjust="0"/>
  </p:normalViewPr>
  <p:slideViewPr>
    <p:cSldViewPr>
      <p:cViewPr>
        <p:scale>
          <a:sx n="100" d="100"/>
          <a:sy n="100" d="100"/>
        </p:scale>
        <p:origin x="-8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4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26A46-5AD9-4A92-8CFC-D2D9B95FDF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A9A8C3-8F41-45B7-89DA-FADAE62F2239}">
      <dgm:prSet custT="1"/>
      <dgm:spPr/>
      <dgm:t>
        <a:bodyPr/>
        <a:lstStyle/>
        <a:p>
          <a:pPr rtl="0"/>
          <a:r>
            <a:rPr lang="pt-BR" sz="1800" b="0" dirty="0" smtClean="0"/>
            <a:t>Volume de recursos liberados aos municípios em 2016 foi recorde atingindo </a:t>
          </a:r>
          <a:r>
            <a: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R$ 275,3 milhões</a:t>
          </a:r>
          <a:endParaRPr lang="pt-BR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B0E69-0818-4A6A-BB13-E8B055DC9932}" type="parTrans" cxnId="{F19CF868-7B5A-46BB-988F-4A493AF2EFCD}">
      <dgm:prSet/>
      <dgm:spPr/>
      <dgm:t>
        <a:bodyPr/>
        <a:lstStyle/>
        <a:p>
          <a:endParaRPr lang="pt-BR" sz="1800" b="0"/>
        </a:p>
      </dgm:t>
    </dgm:pt>
    <dgm:pt modelId="{2C742C5A-98F8-4085-A355-C1F5E53BA923}" type="sibTrans" cxnId="{F19CF868-7B5A-46BB-988F-4A493AF2EFCD}">
      <dgm:prSet/>
      <dgm:spPr/>
      <dgm:t>
        <a:bodyPr/>
        <a:lstStyle/>
        <a:p>
          <a:endParaRPr lang="pt-BR" sz="1800" b="0"/>
        </a:p>
      </dgm:t>
    </dgm:pt>
    <dgm:pt modelId="{C736C3FC-9A48-4EFF-BE24-092BD68C5319}" type="pres">
      <dgm:prSet presAssocID="{CD526A46-5AD9-4A92-8CFC-D2D9B95FDF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8375A8-D5D9-4864-8681-C9C421A773CE}" type="pres">
      <dgm:prSet presAssocID="{72A9A8C3-8F41-45B7-89DA-FADAE62F2239}" presName="parentText" presStyleLbl="node1" presStyleIdx="0" presStyleCnt="1" custScaleY="746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9CF868-7B5A-46BB-988F-4A493AF2EFCD}" srcId="{CD526A46-5AD9-4A92-8CFC-D2D9B95FDF40}" destId="{72A9A8C3-8F41-45B7-89DA-FADAE62F2239}" srcOrd="0" destOrd="0" parTransId="{8B5B0E69-0818-4A6A-BB13-E8B055DC9932}" sibTransId="{2C742C5A-98F8-4085-A355-C1F5E53BA923}"/>
    <dgm:cxn modelId="{FE756EA2-8E90-4D81-95E6-DE1105A97EBF}" type="presOf" srcId="{72A9A8C3-8F41-45B7-89DA-FADAE62F2239}" destId="{588375A8-D5D9-4864-8681-C9C421A773CE}" srcOrd="0" destOrd="0" presId="urn:microsoft.com/office/officeart/2005/8/layout/vList2"/>
    <dgm:cxn modelId="{919F5CCB-7CCF-4768-B60E-2316797F0192}" type="presOf" srcId="{CD526A46-5AD9-4A92-8CFC-D2D9B95FDF40}" destId="{C736C3FC-9A48-4EFF-BE24-092BD68C5319}" srcOrd="0" destOrd="0" presId="urn:microsoft.com/office/officeart/2005/8/layout/vList2"/>
    <dgm:cxn modelId="{672E669A-02EA-40ED-8AEA-05DAF03DE903}" type="presParOf" srcId="{C736C3FC-9A48-4EFF-BE24-092BD68C5319}" destId="{588375A8-D5D9-4864-8681-C9C421A773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1548C847-FD82-434F-9614-74F2F6C2D15D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76DAEA38-6735-4A61-A54E-3435D14DD69B}" type="presOf" srcId="{963E33F3-3FBB-4FE5-99BF-8EB16B4125E7}" destId="{21820C41-60EE-497D-9BBB-EB478040590C}" srcOrd="0" destOrd="0" presId="urn:microsoft.com/office/officeart/2005/8/layout/radial1"/>
    <dgm:cxn modelId="{9B965A35-63D5-4C71-A25E-92E7B6470FE7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C4B60F51-BFBF-4443-B0BA-2FE76B8DC451}" type="presOf" srcId="{795123DA-5127-4C29-B86D-57462C2A72DD}" destId="{A2466F9B-0CB1-4EA8-B56C-81D6A790B00A}" srcOrd="0" destOrd="0" presId="urn:microsoft.com/office/officeart/2005/8/layout/radial1"/>
    <dgm:cxn modelId="{A8F9443B-9B15-4FAB-89EF-3637E23E01F2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17318D5F-E310-4EA9-80B2-3240E1559E12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C802AFA1-8711-43DC-AE85-45E3219AF895}">
      <dgm:prSet phldrT="[Texto]" phldr="1"/>
      <dgm:spPr/>
      <dgm:t>
        <a:bodyPr/>
        <a:lstStyle/>
        <a:p>
          <a:endParaRPr lang="pt-BR" dirty="0"/>
        </a:p>
      </dgm:t>
    </dgm:pt>
    <dgm:pt modelId="{E1CA3F52-93AC-4482-A13D-644135BB1760}" type="parTrans" cxnId="{4DF5938C-FD70-4A78-B6F4-85B69098743D}">
      <dgm:prSet/>
      <dgm:spPr/>
      <dgm:t>
        <a:bodyPr/>
        <a:lstStyle/>
        <a:p>
          <a:endParaRPr lang="pt-BR"/>
        </a:p>
      </dgm:t>
    </dgm:pt>
    <dgm:pt modelId="{7F642212-9A78-4587-81E6-4360FC85FF96}" type="sibTrans" cxnId="{4DF5938C-FD70-4A78-B6F4-85B69098743D}">
      <dgm:prSet/>
      <dgm:spPr/>
      <dgm:t>
        <a:bodyPr/>
        <a:lstStyle/>
        <a:p>
          <a:endParaRPr lang="pt-BR"/>
        </a:p>
      </dgm:t>
    </dgm:pt>
    <dgm:pt modelId="{D26598E0-A217-4E24-BFA5-26A2A53DA395}">
      <dgm:prSet phldrT="[Texto]" phldr="1" custLinFactNeighborX="13284" custLinFactNeighborY="-2"/>
      <dgm:spPr/>
      <dgm:t>
        <a:bodyPr/>
        <a:lstStyle/>
        <a:p>
          <a:endParaRPr lang="pt-BR" dirty="0"/>
        </a:p>
      </dgm:t>
    </dgm:pt>
    <dgm:pt modelId="{7C94370E-E748-48E6-879F-099F15473607}" type="parTrans" cxnId="{EB428B96-B2AD-4A69-8D79-28AE994D429F}">
      <dgm:prSet/>
      <dgm:spPr/>
      <dgm:t>
        <a:bodyPr/>
        <a:lstStyle/>
        <a:p>
          <a:endParaRPr lang="pt-BR"/>
        </a:p>
      </dgm:t>
    </dgm:pt>
    <dgm:pt modelId="{9BA752DC-124B-4D5A-BBF9-FA26BA9993AD}" type="sibTrans" cxnId="{EB428B96-B2AD-4A69-8D79-28AE994D429F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 custLinFactNeighborX="13284" custLinFactNeighborY="-2"/>
      <dgm:spPr/>
      <dgm:t>
        <a:bodyPr/>
        <a:lstStyle/>
        <a:p>
          <a:endParaRPr lang="pt-BR"/>
        </a:p>
      </dgm:t>
    </dgm:pt>
  </dgm:ptLst>
  <dgm:cxnLst>
    <dgm:cxn modelId="{4DF5938C-FD70-4A78-B6F4-85B69098743D}" srcId="{795123DA-5127-4C29-B86D-57462C2A72DD}" destId="{C802AFA1-8711-43DC-AE85-45E3219AF895}" srcOrd="2" destOrd="0" parTransId="{E1CA3F52-93AC-4482-A13D-644135BB1760}" sibTransId="{7F642212-9A78-4587-81E6-4360FC85FF96}"/>
    <dgm:cxn modelId="{DE6A69C4-DD6C-4BD7-B6A3-A645E384440A}" type="presOf" srcId="{963E33F3-3FBB-4FE5-99BF-8EB16B4125E7}" destId="{21820C41-60EE-497D-9BBB-EB478040590C}" srcOrd="0" destOrd="0" presId="urn:microsoft.com/office/officeart/2005/8/layout/radial1"/>
    <dgm:cxn modelId="{77A5A28F-5439-46E3-9538-F2708E4A85E9}" type="presOf" srcId="{795123DA-5127-4C29-B86D-57462C2A72DD}" destId="{A2466F9B-0CB1-4EA8-B56C-81D6A790B00A}" srcOrd="0" destOrd="0" presId="urn:microsoft.com/office/officeart/2005/8/layout/radial1"/>
    <dgm:cxn modelId="{EB428B96-B2AD-4A69-8D79-28AE994D429F}" srcId="{795123DA-5127-4C29-B86D-57462C2A72DD}" destId="{D26598E0-A217-4E24-BFA5-26A2A53DA395}" srcOrd="1" destOrd="0" parTransId="{7C94370E-E748-48E6-879F-099F15473607}" sibTransId="{9BA752DC-124B-4D5A-BBF9-FA26BA9993AD}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B4DBF7D1-BCAC-4CB1-B93A-D3D15906E75F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08247AED-3046-4CCF-8B1D-CE293ED3DF38}">
      <dgm:prSet phldrT="[Texto]" phldr="1"/>
      <dgm:spPr/>
      <dgm:t>
        <a:bodyPr/>
        <a:lstStyle/>
        <a:p>
          <a:endParaRPr lang="pt-BR" dirty="0"/>
        </a:p>
      </dgm:t>
    </dgm:pt>
    <dgm:pt modelId="{E2F2875D-3A71-44A9-B48E-BC3413372A5E}" type="parTrans" cxnId="{792EC39A-D932-4BFE-ABC2-32FF35F7A549}">
      <dgm:prSet/>
      <dgm:spPr/>
      <dgm:t>
        <a:bodyPr/>
        <a:lstStyle/>
        <a:p>
          <a:endParaRPr lang="pt-BR"/>
        </a:p>
      </dgm:t>
    </dgm:pt>
    <dgm:pt modelId="{3BE3119B-B8B8-4F2A-A6B1-2FABD12267C6}" type="sibTrans" cxnId="{792EC39A-D932-4BFE-ABC2-32FF35F7A549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3E397C3A-7177-457B-B6F3-598313E171EA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792EC39A-D932-4BFE-ABC2-32FF35F7A549}" srcId="{795123DA-5127-4C29-B86D-57462C2A72DD}" destId="{08247AED-3046-4CCF-8B1D-CE293ED3DF38}" srcOrd="1" destOrd="0" parTransId="{E2F2875D-3A71-44A9-B48E-BC3413372A5E}" sibTransId="{3BE3119B-B8B8-4F2A-A6B1-2FABD12267C6}"/>
    <dgm:cxn modelId="{0AB919C6-01AB-4D52-8EBD-17631B7D6EFE}" type="presOf" srcId="{795123DA-5127-4C29-B86D-57462C2A72DD}" destId="{A2466F9B-0CB1-4EA8-B56C-81D6A790B00A}" srcOrd="0" destOrd="0" presId="urn:microsoft.com/office/officeart/2005/8/layout/radial1"/>
    <dgm:cxn modelId="{39EC5032-C342-425C-8A86-78CC013855A6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D2152588-68CD-438F-8A44-1BFB4CFE60DC}" type="presOf" srcId="{795123DA-5127-4C29-B86D-57462C2A72DD}" destId="{A2466F9B-0CB1-4EA8-B56C-81D6A790B00A}" srcOrd="0" destOrd="0" presId="urn:microsoft.com/office/officeart/2005/8/layout/radial1"/>
    <dgm:cxn modelId="{7723CF1F-4375-420E-821B-4C29B6EA978A}" type="presOf" srcId="{963E33F3-3FBB-4FE5-99BF-8EB16B4125E7}" destId="{21820C41-60EE-497D-9BBB-EB478040590C}" srcOrd="0" destOrd="0" presId="urn:microsoft.com/office/officeart/2005/8/layout/radial1"/>
    <dgm:cxn modelId="{F8FD86E3-D1BA-4315-96DD-5AD6703668CF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5871DC88-648E-486F-8849-71C23847F462}" type="presOf" srcId="{963E33F3-3FBB-4FE5-99BF-8EB16B4125E7}" destId="{21820C41-60EE-497D-9BBB-EB478040590C}" srcOrd="0" destOrd="0" presId="urn:microsoft.com/office/officeart/2005/8/layout/radial1"/>
    <dgm:cxn modelId="{58E2174C-9D77-4895-9F79-E5A9B24595F5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6F3EA9E0-36AD-475B-922A-83800FF6C1AC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F2E537CF-C7C8-47AB-8438-18B5F4E25E1B}" type="presOf" srcId="{795123DA-5127-4C29-B86D-57462C2A72DD}" destId="{A2466F9B-0CB1-4EA8-B56C-81D6A790B00A}" srcOrd="0" destOrd="0" presId="urn:microsoft.com/office/officeart/2005/8/layout/radial1"/>
    <dgm:cxn modelId="{88DA3A1F-D666-4D0C-A1BF-E942A4530AA1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7BAEE7B7-55E1-44B6-9D66-65B1B3F9726F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4DA7E42-7EFC-479F-92F5-970881662AF4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C3480B5B-40B7-4906-BADB-13791BE7E9C8}" type="presOf" srcId="{963E33F3-3FBB-4FE5-99BF-8EB16B4125E7}" destId="{21820C41-60EE-497D-9BBB-EB478040590C}" srcOrd="0" destOrd="0" presId="urn:microsoft.com/office/officeart/2005/8/layout/radial1"/>
    <dgm:cxn modelId="{1AEEB92D-D45B-4189-A5B9-ED2D51FA8D31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/>
      <dgm:spPr/>
      <dgm:t>
        <a:bodyPr/>
        <a:lstStyle/>
        <a:p>
          <a:pPr algn="ctr" rtl="0"/>
          <a:r>
            <a:rPr lang="pt-BR" dirty="0" smtClean="0"/>
            <a:t>FUNDO SUL DE INOVAÇÃO</a:t>
          </a:r>
          <a:endParaRPr lang="pt-BR" dirty="0"/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/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/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Y="600000" custLinFactNeighborX="-41976" custLinFactNeighborY="61048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C0C21C-9715-4579-AFDD-0C4FCF50B8E9}" type="presOf" srcId="{67E3B554-5DF4-4E0D-8E0A-B175839843B6}" destId="{6C8EABCF-FCD0-49D7-83C8-3CE6D0F6D3CA}" srcOrd="0" destOrd="0" presId="urn:microsoft.com/office/officeart/2005/8/layout/vList2"/>
    <dgm:cxn modelId="{6E76F9D6-001F-4C94-8DD9-6163222A754F}" type="presOf" srcId="{179B87F8-1CF9-42DF-A6D3-757C136C47A6}" destId="{16DE918F-D41B-4331-BA1F-E6530CDB4016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D8491116-A197-41C2-B916-7EFC31231C92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9E28BA-825D-4E7C-A3B6-BA06AF9068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AF0F08B-0FC6-4510-A27C-988B62A5A08E}">
      <dgm:prSet/>
      <dgm:spPr/>
      <dgm:t>
        <a:bodyPr/>
        <a:lstStyle/>
        <a:p>
          <a:pPr algn="ctr" rtl="0"/>
          <a:r>
            <a:rPr lang="pt-BR" b="1" dirty="0" smtClean="0"/>
            <a:t>Fundos FIP</a:t>
          </a:r>
          <a:endParaRPr lang="pt-BR" b="1" dirty="0"/>
        </a:p>
      </dgm:t>
    </dgm:pt>
    <dgm:pt modelId="{5547BEFE-7AC1-4783-96DB-2760CFACEEFF}" type="parTrans" cxnId="{A2EB30D1-8F3D-4FF5-B8DC-B8651190C0BA}">
      <dgm:prSet/>
      <dgm:spPr/>
      <dgm:t>
        <a:bodyPr/>
        <a:lstStyle/>
        <a:p>
          <a:endParaRPr lang="pt-BR"/>
        </a:p>
      </dgm:t>
    </dgm:pt>
    <dgm:pt modelId="{CA51F677-FE0D-4A7B-9539-D3646384300A}" type="sibTrans" cxnId="{A2EB30D1-8F3D-4FF5-B8DC-B8651190C0BA}">
      <dgm:prSet/>
      <dgm:spPr/>
      <dgm:t>
        <a:bodyPr/>
        <a:lstStyle/>
        <a:p>
          <a:endParaRPr lang="pt-BR"/>
        </a:p>
      </dgm:t>
    </dgm:pt>
    <dgm:pt modelId="{92B31C17-E56E-4763-87C7-50CCB5FB0A92}" type="pres">
      <dgm:prSet presAssocID="{509E28BA-825D-4E7C-A3B6-BA06AF906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342A44-C0F6-4042-AABD-B7D9F0A6E333}" type="pres">
      <dgm:prSet presAssocID="{CAF0F08B-0FC6-4510-A27C-988B62A5A08E}" presName="parentText" presStyleLbl="node1" presStyleIdx="0" presStyleCnt="1" custLinFactNeighborY="1876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5C59DD-0E50-4F57-822D-DC5A5461D72F}" type="presOf" srcId="{509E28BA-825D-4E7C-A3B6-BA06AF9068B7}" destId="{92B31C17-E56E-4763-87C7-50CCB5FB0A92}" srcOrd="0" destOrd="0" presId="urn:microsoft.com/office/officeart/2005/8/layout/vList2"/>
    <dgm:cxn modelId="{3E98FE9A-87E7-4B25-BDB9-768715D93631}" type="presOf" srcId="{CAF0F08B-0FC6-4510-A27C-988B62A5A08E}" destId="{46342A44-C0F6-4042-AABD-B7D9F0A6E333}" srcOrd="0" destOrd="0" presId="urn:microsoft.com/office/officeart/2005/8/layout/vList2"/>
    <dgm:cxn modelId="{A2EB30D1-8F3D-4FF5-B8DC-B8651190C0BA}" srcId="{509E28BA-825D-4E7C-A3B6-BA06AF9068B7}" destId="{CAF0F08B-0FC6-4510-A27C-988B62A5A08E}" srcOrd="0" destOrd="0" parTransId="{5547BEFE-7AC1-4783-96DB-2760CFACEEFF}" sibTransId="{CA51F677-FE0D-4A7B-9539-D3646384300A}"/>
    <dgm:cxn modelId="{16C5B6B9-FBF1-48AC-9DD5-E6EE1EDEF8D2}" type="presParOf" srcId="{92B31C17-E56E-4763-87C7-50CCB5FB0A92}" destId="{46342A44-C0F6-4042-AABD-B7D9F0A6E3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31630-3C59-41F8-A2D6-6D55EFE2B3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68C96D-DCB4-49D6-8EF5-13E2ACB7EAFD}">
      <dgm:prSet custT="1"/>
      <dgm:spPr/>
      <dgm:t>
        <a:bodyPr/>
        <a:lstStyle/>
        <a:p>
          <a:pPr rtl="0"/>
          <a:r>
            <a:rPr lang="pt-BR" sz="1800" b="0" dirty="0" smtClean="0"/>
            <a:t>Recursos liberados a empresas de todos os portes em 2016 já ultrapassam </a:t>
          </a:r>
          <a:r>
            <a: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R$ 110 milhões</a:t>
          </a:r>
          <a:endParaRPr lang="pt-BR" sz="1800" b="1" dirty="0"/>
        </a:p>
      </dgm:t>
    </dgm:pt>
    <dgm:pt modelId="{AB5418C7-708C-449C-B2EF-6E82E5EA9226}" type="parTrans" cxnId="{051AA97A-B8D0-4BEE-98F9-2677AD335E91}">
      <dgm:prSet/>
      <dgm:spPr/>
      <dgm:t>
        <a:bodyPr/>
        <a:lstStyle/>
        <a:p>
          <a:endParaRPr lang="pt-BR" sz="1800" b="0"/>
        </a:p>
      </dgm:t>
    </dgm:pt>
    <dgm:pt modelId="{FEDB7B19-CF32-4BE5-81E2-B55C3C831096}" type="sibTrans" cxnId="{051AA97A-B8D0-4BEE-98F9-2677AD335E91}">
      <dgm:prSet/>
      <dgm:spPr/>
      <dgm:t>
        <a:bodyPr/>
        <a:lstStyle/>
        <a:p>
          <a:endParaRPr lang="pt-BR" sz="1800" b="0"/>
        </a:p>
      </dgm:t>
    </dgm:pt>
    <dgm:pt modelId="{D462F871-8652-4B3B-8DB3-D28646F90FB1}" type="pres">
      <dgm:prSet presAssocID="{13431630-3C59-41F8-A2D6-6D55EFE2B3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139333-69B0-4046-BB5C-67606B67F72E}" type="pres">
      <dgm:prSet presAssocID="{6868C96D-DCB4-49D6-8EF5-13E2ACB7EA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1CC414-E61D-4B7A-9B0B-D82B149F561C}" type="presOf" srcId="{6868C96D-DCB4-49D6-8EF5-13E2ACB7EAFD}" destId="{FE139333-69B0-4046-BB5C-67606B67F72E}" srcOrd="0" destOrd="0" presId="urn:microsoft.com/office/officeart/2005/8/layout/vList2"/>
    <dgm:cxn modelId="{887B6926-7B9A-4171-AC54-34CB496967B7}" type="presOf" srcId="{13431630-3C59-41F8-A2D6-6D55EFE2B3FD}" destId="{D462F871-8652-4B3B-8DB3-D28646F90FB1}" srcOrd="0" destOrd="0" presId="urn:microsoft.com/office/officeart/2005/8/layout/vList2"/>
    <dgm:cxn modelId="{051AA97A-B8D0-4BEE-98F9-2677AD335E91}" srcId="{13431630-3C59-41F8-A2D6-6D55EFE2B3FD}" destId="{6868C96D-DCB4-49D6-8EF5-13E2ACB7EAFD}" srcOrd="0" destOrd="0" parTransId="{AB5418C7-708C-449C-B2EF-6E82E5EA9226}" sibTransId="{FEDB7B19-CF32-4BE5-81E2-B55C3C831096}"/>
    <dgm:cxn modelId="{8476BE59-7052-43AD-822D-7DC4B54E8AD1}" type="presParOf" srcId="{D462F871-8652-4B3B-8DB3-D28646F90FB1}" destId="{FE139333-69B0-4046-BB5C-67606B67F7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 custT="1"/>
      <dgm:spPr/>
      <dgm:t>
        <a:bodyPr/>
        <a:lstStyle/>
        <a:p>
          <a:pPr algn="ctr" rtl="0"/>
          <a:r>
            <a:rPr lang="pt-BR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X="77081" custLinFactY="-100000" custLinFactNeighborX="100000" custLinFactNeighborY="-1933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62B144-0BE9-424B-8833-6AF9B7E8F95F}" type="presOf" srcId="{179B87F8-1CF9-42DF-A6D3-757C136C47A6}" destId="{16DE918F-D41B-4331-BA1F-E6530CDB4016}" srcOrd="0" destOrd="0" presId="urn:microsoft.com/office/officeart/2005/8/layout/vList2"/>
    <dgm:cxn modelId="{6512A1A1-6435-4F72-8A72-D5523AB6610B}" type="presOf" srcId="{67E3B554-5DF4-4E0D-8E0A-B175839843B6}" destId="{6C8EABCF-FCD0-49D7-83C8-3CE6D0F6D3CA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2CB1E043-11EB-4DEA-ADBA-16D0D2B34924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 custT="1"/>
      <dgm:spPr/>
      <dgm:t>
        <a:bodyPr/>
        <a:lstStyle/>
        <a:p>
          <a:pPr algn="ctr" rtl="0"/>
          <a:r>
            <a:rPr lang="pt-BR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X="77081" custLinFactY="-100000" custLinFactNeighborX="100000" custLinFactNeighborY="-1933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04EE76-618C-43A7-BFD0-7171C0B17595}" type="presOf" srcId="{179B87F8-1CF9-42DF-A6D3-757C136C47A6}" destId="{16DE918F-D41B-4331-BA1F-E6530CDB4016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854DBE80-9A0B-47F2-806D-F40546F3A6FA}" type="presOf" srcId="{67E3B554-5DF4-4E0D-8E0A-B175839843B6}" destId="{6C8EABCF-FCD0-49D7-83C8-3CE6D0F6D3CA}" srcOrd="0" destOrd="0" presId="urn:microsoft.com/office/officeart/2005/8/layout/vList2"/>
    <dgm:cxn modelId="{A73B4459-599A-4F7B-9228-5E29572B0766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 custT="1"/>
      <dgm:spPr/>
      <dgm:t>
        <a:bodyPr/>
        <a:lstStyle/>
        <a:p>
          <a:pPr algn="ctr" rtl="0"/>
          <a:r>
            <a:rPr lang="pt-BR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X="77081" custLinFactY="-100000" custLinFactNeighborX="100000" custLinFactNeighborY="-1933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3A0026-77E8-4E26-ACAE-DCC0C9CA2E4F}" type="presOf" srcId="{179B87F8-1CF9-42DF-A6D3-757C136C47A6}" destId="{16DE918F-D41B-4331-BA1F-E6530CDB4016}" srcOrd="0" destOrd="0" presId="urn:microsoft.com/office/officeart/2005/8/layout/vList2"/>
    <dgm:cxn modelId="{A3C090DF-70AF-40A4-BAEE-6A745DF5FDD2}" type="presOf" srcId="{67E3B554-5DF4-4E0D-8E0A-B175839843B6}" destId="{6C8EABCF-FCD0-49D7-83C8-3CE6D0F6D3CA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4BE3A8AF-1219-4D14-B087-592F30D3103A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 custT="1"/>
      <dgm:spPr/>
      <dgm:t>
        <a:bodyPr/>
        <a:lstStyle/>
        <a:p>
          <a:pPr algn="ctr" rtl="0"/>
          <a:r>
            <a:rPr lang="pt-BR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X="77081" custLinFactY="-100000" custLinFactNeighborX="100000" custLinFactNeighborY="-1933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6CDD5A-1AB3-4009-949B-8881CFD66345}" type="presOf" srcId="{67E3B554-5DF4-4E0D-8E0A-B175839843B6}" destId="{6C8EABCF-FCD0-49D7-83C8-3CE6D0F6D3CA}" srcOrd="0" destOrd="0" presId="urn:microsoft.com/office/officeart/2005/8/layout/vList2"/>
    <dgm:cxn modelId="{6822D2AE-D86A-4E2E-9394-63644864C69F}" type="presOf" srcId="{179B87F8-1CF9-42DF-A6D3-757C136C47A6}" destId="{16DE918F-D41B-4331-BA1F-E6530CDB4016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8D06839F-DECA-4062-8AF9-8EA405D0DC1B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C802AFA1-8711-43DC-AE85-45E3219AF895}">
      <dgm:prSet phldrT="[Texto]" phldr="1"/>
      <dgm:spPr/>
      <dgm:t>
        <a:bodyPr/>
        <a:lstStyle/>
        <a:p>
          <a:endParaRPr lang="pt-BR" dirty="0"/>
        </a:p>
      </dgm:t>
    </dgm:pt>
    <dgm:pt modelId="{E1CA3F52-93AC-4482-A13D-644135BB1760}" type="parTrans" cxnId="{4DF5938C-FD70-4A78-B6F4-85B69098743D}">
      <dgm:prSet/>
      <dgm:spPr/>
      <dgm:t>
        <a:bodyPr/>
        <a:lstStyle/>
        <a:p>
          <a:endParaRPr lang="pt-BR"/>
        </a:p>
      </dgm:t>
    </dgm:pt>
    <dgm:pt modelId="{7F642212-9A78-4587-81E6-4360FC85FF96}" type="sibTrans" cxnId="{4DF5938C-FD70-4A78-B6F4-85B69098743D}">
      <dgm:prSet/>
      <dgm:spPr/>
      <dgm:t>
        <a:bodyPr/>
        <a:lstStyle/>
        <a:p>
          <a:endParaRPr lang="pt-BR"/>
        </a:p>
      </dgm:t>
    </dgm:pt>
    <dgm:pt modelId="{D26598E0-A217-4E24-BFA5-26A2A53DA395}">
      <dgm:prSet phldrT="[Texto]" phldr="1" custLinFactNeighborX="13284" custLinFactNeighborY="-2"/>
      <dgm:spPr/>
      <dgm:t>
        <a:bodyPr/>
        <a:lstStyle/>
        <a:p>
          <a:endParaRPr lang="pt-BR" dirty="0"/>
        </a:p>
      </dgm:t>
    </dgm:pt>
    <dgm:pt modelId="{7C94370E-E748-48E6-879F-099F15473607}" type="parTrans" cxnId="{EB428B96-B2AD-4A69-8D79-28AE994D429F}">
      <dgm:prSet/>
      <dgm:spPr/>
      <dgm:t>
        <a:bodyPr/>
        <a:lstStyle/>
        <a:p>
          <a:endParaRPr lang="pt-BR"/>
        </a:p>
      </dgm:t>
    </dgm:pt>
    <dgm:pt modelId="{9BA752DC-124B-4D5A-BBF9-FA26BA9993AD}" type="sibTrans" cxnId="{EB428B96-B2AD-4A69-8D79-28AE994D429F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 custLinFactNeighborX="-6044" custLinFactNeighborY="1978"/>
      <dgm:spPr/>
      <dgm:t>
        <a:bodyPr/>
        <a:lstStyle/>
        <a:p>
          <a:endParaRPr lang="pt-BR"/>
        </a:p>
      </dgm:t>
    </dgm:pt>
  </dgm:ptLst>
  <dgm:cxnLst>
    <dgm:cxn modelId="{4DF5938C-FD70-4A78-B6F4-85B69098743D}" srcId="{795123DA-5127-4C29-B86D-57462C2A72DD}" destId="{C802AFA1-8711-43DC-AE85-45E3219AF895}" srcOrd="2" destOrd="0" parTransId="{E1CA3F52-93AC-4482-A13D-644135BB1760}" sibTransId="{7F642212-9A78-4587-81E6-4360FC85FF96}"/>
    <dgm:cxn modelId="{0AED5971-54CD-42FD-9528-6705D4A8917C}" type="presOf" srcId="{963E33F3-3FBB-4FE5-99BF-8EB16B4125E7}" destId="{21820C41-60EE-497D-9BBB-EB478040590C}" srcOrd="0" destOrd="0" presId="urn:microsoft.com/office/officeart/2005/8/layout/radial1"/>
    <dgm:cxn modelId="{EB428B96-B2AD-4A69-8D79-28AE994D429F}" srcId="{795123DA-5127-4C29-B86D-57462C2A72DD}" destId="{D26598E0-A217-4E24-BFA5-26A2A53DA395}" srcOrd="1" destOrd="0" parTransId="{7C94370E-E748-48E6-879F-099F15473607}" sibTransId="{9BA752DC-124B-4D5A-BBF9-FA26BA9993AD}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47FAFF50-B3D2-4924-AF99-5965E1F41E51}" type="presOf" srcId="{795123DA-5127-4C29-B86D-57462C2A72DD}" destId="{A2466F9B-0CB1-4EA8-B56C-81D6A790B00A}" srcOrd="0" destOrd="0" presId="urn:microsoft.com/office/officeart/2005/8/layout/radial1"/>
    <dgm:cxn modelId="{F43B0246-CB7C-4665-8396-25A51B848608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6CA36759-964A-4859-BB8C-9C9B708AA08F}" type="presOf" srcId="{795123DA-5127-4C29-B86D-57462C2A72DD}" destId="{A2466F9B-0CB1-4EA8-B56C-81D6A790B00A}" srcOrd="0" destOrd="0" presId="urn:microsoft.com/office/officeart/2005/8/layout/radial1"/>
    <dgm:cxn modelId="{80301486-FBFF-4E19-9EF6-10AAD0E03144}" type="presOf" srcId="{963E33F3-3FBB-4FE5-99BF-8EB16B4125E7}" destId="{21820C41-60EE-497D-9BBB-EB478040590C}" srcOrd="0" destOrd="0" presId="urn:microsoft.com/office/officeart/2005/8/layout/radial1"/>
    <dgm:cxn modelId="{76E99522-6318-4E3C-A377-20A0ACD68E85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684A1180-9219-4B65-9D7D-3086107780F5}" type="presOf" srcId="{963E33F3-3FBB-4FE5-99BF-8EB16B4125E7}" destId="{21820C41-60EE-497D-9BBB-EB478040590C}" srcOrd="0" destOrd="0" presId="urn:microsoft.com/office/officeart/2005/8/layout/radial1"/>
    <dgm:cxn modelId="{0DE865F0-4B5B-47C9-9B1B-F32FE2B42CD4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90AC3761-AF7D-46B8-8A37-E50BDE754105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523E619D-DC76-4215-B371-C697253FBF9C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9EA7E097-E54C-4D3E-953B-DEDE38480F5A}" type="presOf" srcId="{963E33F3-3FBB-4FE5-99BF-8EB16B4125E7}" destId="{21820C41-60EE-497D-9BBB-EB478040590C}" srcOrd="0" destOrd="0" presId="urn:microsoft.com/office/officeart/2005/8/layout/radial1"/>
    <dgm:cxn modelId="{0748AE34-0AAE-4239-8403-F362B4CA246F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642080A9-3C1D-4646-B88F-BD357460FDD9}" type="presOf" srcId="{963E33F3-3FBB-4FE5-99BF-8EB16B4125E7}" destId="{21820C41-60EE-497D-9BBB-EB478040590C}" srcOrd="0" destOrd="0" presId="urn:microsoft.com/office/officeart/2005/8/layout/radial1"/>
    <dgm:cxn modelId="{B55B90AD-2EE0-4AE0-B48E-6705F2112E98}" type="presOf" srcId="{795123DA-5127-4C29-B86D-57462C2A72DD}" destId="{A2466F9B-0CB1-4EA8-B56C-81D6A790B00A}" srcOrd="0" destOrd="0" presId="urn:microsoft.com/office/officeart/2005/8/layout/radial1"/>
    <dgm:cxn modelId="{417E8ACE-B7C7-4EB8-900A-7CEDDDC215A5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558E7E41-8F11-44BB-9D8D-A9E7C174E978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9CD142EF-CDC7-4909-BC12-2D8BC0F2DDF5}" type="presOf" srcId="{795123DA-5127-4C29-B86D-57462C2A72DD}" destId="{A2466F9B-0CB1-4EA8-B56C-81D6A790B00A}" srcOrd="0" destOrd="0" presId="urn:microsoft.com/office/officeart/2005/8/layout/radial1"/>
    <dgm:cxn modelId="{5D466FD6-5738-4698-9CA9-49CD427BB384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20AAC-374A-42A1-9D2C-319398CF46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00EACD-C445-4947-BE81-D9BF20F950F5}">
      <dgm:prSet custT="1"/>
      <dgm:spPr/>
      <dgm:t>
        <a:bodyPr/>
        <a:lstStyle/>
        <a:p>
          <a:pPr rtl="0"/>
          <a:r>
            <a:rPr lang="pt-BR" sz="1800" b="0" dirty="0" smtClean="0"/>
            <a:t>A carteira de crédito da Fomento Paraná chegou a </a:t>
          </a:r>
          <a:r>
            <a: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R$ 1,1 bilhão</a:t>
          </a:r>
          <a:r>
            <a:rPr lang="pt-BR" sz="18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b="0" dirty="0" smtClean="0"/>
            <a:t>– alta de 17% até novembro.</a:t>
          </a:r>
          <a:endParaRPr lang="pt-BR" sz="1800" b="0" dirty="0"/>
        </a:p>
      </dgm:t>
    </dgm:pt>
    <dgm:pt modelId="{D9896987-43C2-4070-A81F-D6774CCBFC1D}" type="parTrans" cxnId="{4EFF92F5-5CC7-45E5-B67C-F28B90C29E2B}">
      <dgm:prSet/>
      <dgm:spPr/>
      <dgm:t>
        <a:bodyPr/>
        <a:lstStyle/>
        <a:p>
          <a:endParaRPr lang="pt-BR" sz="2000" b="1"/>
        </a:p>
      </dgm:t>
    </dgm:pt>
    <dgm:pt modelId="{A56C3420-E70E-402D-99C2-9589FAA2F6E6}" type="sibTrans" cxnId="{4EFF92F5-5CC7-45E5-B67C-F28B90C29E2B}">
      <dgm:prSet/>
      <dgm:spPr/>
      <dgm:t>
        <a:bodyPr/>
        <a:lstStyle/>
        <a:p>
          <a:endParaRPr lang="pt-BR" sz="2000" b="1"/>
        </a:p>
      </dgm:t>
    </dgm:pt>
    <dgm:pt modelId="{0C7902FB-7AB5-47C3-8000-19C72CE8B8F9}" type="pres">
      <dgm:prSet presAssocID="{79C20AAC-374A-42A1-9D2C-319398CF46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8F1ED0-C564-4C1D-AF50-E52C61166E73}" type="pres">
      <dgm:prSet presAssocID="{B000EACD-C445-4947-BE81-D9BF20F950F5}" presName="parentText" presStyleLbl="node1" presStyleIdx="0" presStyleCnt="1" custLinFactNeighborX="-9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CC07BB-CB2D-49CF-824A-4A0838EEECB0}" type="presOf" srcId="{B000EACD-C445-4947-BE81-D9BF20F950F5}" destId="{638F1ED0-C564-4C1D-AF50-E52C61166E73}" srcOrd="0" destOrd="0" presId="urn:microsoft.com/office/officeart/2005/8/layout/vList2"/>
    <dgm:cxn modelId="{89CE54ED-2606-4395-A824-AC53400D3FE8}" type="presOf" srcId="{79C20AAC-374A-42A1-9D2C-319398CF46B8}" destId="{0C7902FB-7AB5-47C3-8000-19C72CE8B8F9}" srcOrd="0" destOrd="0" presId="urn:microsoft.com/office/officeart/2005/8/layout/vList2"/>
    <dgm:cxn modelId="{4EFF92F5-5CC7-45E5-B67C-F28B90C29E2B}" srcId="{79C20AAC-374A-42A1-9D2C-319398CF46B8}" destId="{B000EACD-C445-4947-BE81-D9BF20F950F5}" srcOrd="0" destOrd="0" parTransId="{D9896987-43C2-4070-A81F-D6774CCBFC1D}" sibTransId="{A56C3420-E70E-402D-99C2-9589FAA2F6E6}"/>
    <dgm:cxn modelId="{DF896113-5761-4274-AB66-4821AE696AEC}" type="presParOf" srcId="{0C7902FB-7AB5-47C3-8000-19C72CE8B8F9}" destId="{638F1ED0-C564-4C1D-AF50-E52C61166E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C802AFA1-8711-43DC-AE85-45E3219AF895}">
      <dgm:prSet phldrT="[Texto]" phldr="1"/>
      <dgm:spPr/>
      <dgm:t>
        <a:bodyPr/>
        <a:lstStyle/>
        <a:p>
          <a:endParaRPr lang="pt-BR" dirty="0"/>
        </a:p>
      </dgm:t>
    </dgm:pt>
    <dgm:pt modelId="{E1CA3F52-93AC-4482-A13D-644135BB1760}" type="parTrans" cxnId="{4DF5938C-FD70-4A78-B6F4-85B69098743D}">
      <dgm:prSet/>
      <dgm:spPr/>
      <dgm:t>
        <a:bodyPr/>
        <a:lstStyle/>
        <a:p>
          <a:endParaRPr lang="pt-BR"/>
        </a:p>
      </dgm:t>
    </dgm:pt>
    <dgm:pt modelId="{7F642212-9A78-4587-81E6-4360FC85FF96}" type="sibTrans" cxnId="{4DF5938C-FD70-4A78-B6F4-85B69098743D}">
      <dgm:prSet/>
      <dgm:spPr/>
      <dgm:t>
        <a:bodyPr/>
        <a:lstStyle/>
        <a:p>
          <a:endParaRPr lang="pt-BR"/>
        </a:p>
      </dgm:t>
    </dgm:pt>
    <dgm:pt modelId="{D26598E0-A217-4E24-BFA5-26A2A53DA395}">
      <dgm:prSet phldrT="[Texto]" phldr="1" custLinFactNeighborX="13284" custLinFactNeighborY="-2"/>
      <dgm:spPr/>
      <dgm:t>
        <a:bodyPr/>
        <a:lstStyle/>
        <a:p>
          <a:endParaRPr lang="pt-BR" dirty="0"/>
        </a:p>
      </dgm:t>
    </dgm:pt>
    <dgm:pt modelId="{7C94370E-E748-48E6-879F-099F15473607}" type="parTrans" cxnId="{EB428B96-B2AD-4A69-8D79-28AE994D429F}">
      <dgm:prSet/>
      <dgm:spPr/>
      <dgm:t>
        <a:bodyPr/>
        <a:lstStyle/>
        <a:p>
          <a:endParaRPr lang="pt-BR"/>
        </a:p>
      </dgm:t>
    </dgm:pt>
    <dgm:pt modelId="{9BA752DC-124B-4D5A-BBF9-FA26BA9993AD}" type="sibTrans" cxnId="{EB428B96-B2AD-4A69-8D79-28AE994D429F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 custLinFactNeighborX="13284" custLinFactNeighborY="-2"/>
      <dgm:spPr/>
      <dgm:t>
        <a:bodyPr/>
        <a:lstStyle/>
        <a:p>
          <a:endParaRPr lang="pt-BR"/>
        </a:p>
      </dgm:t>
    </dgm:pt>
  </dgm:ptLst>
  <dgm:cxnLst>
    <dgm:cxn modelId="{4DF5938C-FD70-4A78-B6F4-85B69098743D}" srcId="{795123DA-5127-4C29-B86D-57462C2A72DD}" destId="{C802AFA1-8711-43DC-AE85-45E3219AF895}" srcOrd="2" destOrd="0" parTransId="{E1CA3F52-93AC-4482-A13D-644135BB1760}" sibTransId="{7F642212-9A78-4587-81E6-4360FC85FF96}"/>
    <dgm:cxn modelId="{D0408340-3D4E-4413-9F6B-1D70AF0873E6}" type="presOf" srcId="{963E33F3-3FBB-4FE5-99BF-8EB16B4125E7}" destId="{21820C41-60EE-497D-9BBB-EB478040590C}" srcOrd="0" destOrd="0" presId="urn:microsoft.com/office/officeart/2005/8/layout/radial1"/>
    <dgm:cxn modelId="{EB428B96-B2AD-4A69-8D79-28AE994D429F}" srcId="{795123DA-5127-4C29-B86D-57462C2A72DD}" destId="{D26598E0-A217-4E24-BFA5-26A2A53DA395}" srcOrd="1" destOrd="0" parTransId="{7C94370E-E748-48E6-879F-099F15473607}" sibTransId="{9BA752DC-124B-4D5A-BBF9-FA26BA9993AD}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62689A70-CAA8-45AF-BEE7-8E3DAFDF6022}" type="presOf" srcId="{795123DA-5127-4C29-B86D-57462C2A72DD}" destId="{A2466F9B-0CB1-4EA8-B56C-81D6A790B00A}" srcOrd="0" destOrd="0" presId="urn:microsoft.com/office/officeart/2005/8/layout/radial1"/>
    <dgm:cxn modelId="{51BF0A41-A4B1-4B2C-ADD8-4A7FC59410B0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08247AED-3046-4CCF-8B1D-CE293ED3DF38}">
      <dgm:prSet phldrT="[Texto]" phldr="1"/>
      <dgm:spPr/>
      <dgm:t>
        <a:bodyPr/>
        <a:lstStyle/>
        <a:p>
          <a:endParaRPr lang="pt-BR" dirty="0"/>
        </a:p>
      </dgm:t>
    </dgm:pt>
    <dgm:pt modelId="{E2F2875D-3A71-44A9-B48E-BC3413372A5E}" type="parTrans" cxnId="{792EC39A-D932-4BFE-ABC2-32FF35F7A549}">
      <dgm:prSet/>
      <dgm:spPr/>
      <dgm:t>
        <a:bodyPr/>
        <a:lstStyle/>
        <a:p>
          <a:endParaRPr lang="pt-BR"/>
        </a:p>
      </dgm:t>
    </dgm:pt>
    <dgm:pt modelId="{3BE3119B-B8B8-4F2A-A6B1-2FABD12267C6}" type="sibTrans" cxnId="{792EC39A-D932-4BFE-ABC2-32FF35F7A549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2434DAD2-169E-44E8-B110-05084E617B93}" type="presOf" srcId="{963E33F3-3FBB-4FE5-99BF-8EB16B4125E7}" destId="{21820C41-60EE-497D-9BBB-EB478040590C}" srcOrd="0" destOrd="0" presId="urn:microsoft.com/office/officeart/2005/8/layout/radial1"/>
    <dgm:cxn modelId="{792EC39A-D932-4BFE-ABC2-32FF35F7A549}" srcId="{795123DA-5127-4C29-B86D-57462C2A72DD}" destId="{08247AED-3046-4CCF-8B1D-CE293ED3DF38}" srcOrd="1" destOrd="0" parTransId="{E2F2875D-3A71-44A9-B48E-BC3413372A5E}" sibTransId="{3BE3119B-B8B8-4F2A-A6B1-2FABD12267C6}"/>
    <dgm:cxn modelId="{DB3C6BC6-1353-4464-877B-EB1B7623C103}" type="presOf" srcId="{795123DA-5127-4C29-B86D-57462C2A72DD}" destId="{A2466F9B-0CB1-4EA8-B56C-81D6A790B00A}" srcOrd="0" destOrd="0" presId="urn:microsoft.com/office/officeart/2005/8/layout/radial1"/>
    <dgm:cxn modelId="{891D642B-71D6-485D-9E6C-B3C26346A24A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CA5D8FFD-CD04-4E1F-8B4A-AA9EADED6DE4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CFB70CD1-E5BF-4189-84F0-8476422DD55A}" type="presOf" srcId="{795123DA-5127-4C29-B86D-57462C2A72DD}" destId="{A2466F9B-0CB1-4EA8-B56C-81D6A790B00A}" srcOrd="0" destOrd="0" presId="urn:microsoft.com/office/officeart/2005/8/layout/radial1"/>
    <dgm:cxn modelId="{3E71C16E-240F-45A5-9501-28D23C138BE9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9C6F071D-A4EB-4F50-B792-BA0EEAE2D88D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B2905E35-48B8-490A-B282-3A1283A1D686}" type="presOf" srcId="{795123DA-5127-4C29-B86D-57462C2A72DD}" destId="{A2466F9B-0CB1-4EA8-B56C-81D6A790B00A}" srcOrd="0" destOrd="0" presId="urn:microsoft.com/office/officeart/2005/8/layout/radial1"/>
    <dgm:cxn modelId="{407FB7E4-5F45-420E-9D5E-E720329D8F33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F63A343-C7AC-4462-A9F4-B15D4D0BB622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A0C83B71-FB17-4FF1-9AA1-C0E6850F9646}" type="presOf" srcId="{795123DA-5127-4C29-B86D-57462C2A72DD}" destId="{A2466F9B-0CB1-4EA8-B56C-81D6A790B00A}" srcOrd="0" destOrd="0" presId="urn:microsoft.com/office/officeart/2005/8/layout/radial1"/>
    <dgm:cxn modelId="{EF0BD624-45DF-4114-B133-E690A323F32D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5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E2B65F03-7403-4E49-8EE7-FD55FA4D1621}" type="presOf" srcId="{963E33F3-3FBB-4FE5-99BF-8EB16B4125E7}" destId="{21820C41-60EE-497D-9BBB-EB478040590C}" srcOrd="0" destOrd="0" presId="urn:microsoft.com/office/officeart/2005/8/layout/radial1"/>
    <dgm:cxn modelId="{7C17A1A0-2922-40CD-A1BE-E6BCAB9E07DE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662E5AF9-2112-48FD-91E3-89AF6C313A2F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3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79B87F8-1CF9-42DF-A6D3-757C136C47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E3B554-5DF4-4E0D-8E0A-B175839843B6}">
      <dgm:prSet/>
      <dgm:spPr/>
      <dgm:t>
        <a:bodyPr/>
        <a:lstStyle/>
        <a:p>
          <a:pPr algn="ctr" rtl="0"/>
          <a:r>
            <a:rPr lang="pt-BR" dirty="0" smtClean="0"/>
            <a:t>FUNDO SUL DE INOVAÇÃO</a:t>
          </a:r>
          <a:endParaRPr lang="pt-BR" dirty="0"/>
        </a:p>
      </dgm:t>
    </dgm:pt>
    <dgm:pt modelId="{7823C6BB-F466-4246-BF71-FD6B694C2E4A}" type="parTrans" cxnId="{CD9959F4-957B-4FD7-88BB-9A28A5DB5213}">
      <dgm:prSet/>
      <dgm:spPr/>
      <dgm:t>
        <a:bodyPr/>
        <a:lstStyle/>
        <a:p>
          <a:pPr algn="ctr"/>
          <a:endParaRPr lang="pt-BR"/>
        </a:p>
      </dgm:t>
    </dgm:pt>
    <dgm:pt modelId="{914FBDE7-A3EA-4632-BFD4-6E072713EA33}" type="sibTrans" cxnId="{CD9959F4-957B-4FD7-88BB-9A28A5DB5213}">
      <dgm:prSet/>
      <dgm:spPr/>
      <dgm:t>
        <a:bodyPr/>
        <a:lstStyle/>
        <a:p>
          <a:pPr algn="ctr"/>
          <a:endParaRPr lang="pt-BR"/>
        </a:p>
      </dgm:t>
    </dgm:pt>
    <dgm:pt modelId="{16DE918F-D41B-4331-BA1F-E6530CDB4016}" type="pres">
      <dgm:prSet presAssocID="{179B87F8-1CF9-42DF-A6D3-757C136C47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8EABCF-FCD0-49D7-83C8-3CE6D0F6D3CA}" type="pres">
      <dgm:prSet presAssocID="{67E3B554-5DF4-4E0D-8E0A-B175839843B6}" presName="parentText" presStyleLbl="node1" presStyleIdx="0" presStyleCnt="1" custLinFactY="600000" custLinFactNeighborX="-41976" custLinFactNeighborY="61048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8D492A-BA83-4AE3-A229-0004BCA9382A}" type="presOf" srcId="{67E3B554-5DF4-4E0D-8E0A-B175839843B6}" destId="{6C8EABCF-FCD0-49D7-83C8-3CE6D0F6D3CA}" srcOrd="0" destOrd="0" presId="urn:microsoft.com/office/officeart/2005/8/layout/vList2"/>
    <dgm:cxn modelId="{33339FD4-66B6-4BF8-97B4-424CDDD6AB71}" type="presOf" srcId="{179B87F8-1CF9-42DF-A6D3-757C136C47A6}" destId="{16DE918F-D41B-4331-BA1F-E6530CDB4016}" srcOrd="0" destOrd="0" presId="urn:microsoft.com/office/officeart/2005/8/layout/vList2"/>
    <dgm:cxn modelId="{CD9959F4-957B-4FD7-88BB-9A28A5DB5213}" srcId="{179B87F8-1CF9-42DF-A6D3-757C136C47A6}" destId="{67E3B554-5DF4-4E0D-8E0A-B175839843B6}" srcOrd="0" destOrd="0" parTransId="{7823C6BB-F466-4246-BF71-FD6B694C2E4A}" sibTransId="{914FBDE7-A3EA-4632-BFD4-6E072713EA33}"/>
    <dgm:cxn modelId="{58579E51-96FD-4C4F-BE48-40902292E98F}" type="presParOf" srcId="{16DE918F-D41B-4331-BA1F-E6530CDB4016}" destId="{6C8EABCF-FCD0-49D7-83C8-3CE6D0F6D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562EE5-3D1D-463C-81EB-13A94690268F}" type="presOf" srcId="{5879D83E-9021-41AD-929B-87B5B784DAE1}" destId="{E6E67616-3A62-456D-86DE-90018FF7E06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06096ED5-1A7F-4B9E-A761-601193636BC0}" type="presOf" srcId="{3AFCD112-D0C6-451A-942C-388E5C6C4FD1}" destId="{078DFEFF-DA4D-43FC-94A3-8A4EE884925B}" srcOrd="0" destOrd="0" presId="urn:microsoft.com/office/officeart/2005/8/layout/vList2"/>
    <dgm:cxn modelId="{AB0F922A-0FDE-403B-B2EB-D72C7694F07B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Racionalização Burocrática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B4F8E7E0-ADDD-44B1-AD43-066635995DA7}" type="presOf" srcId="{5879D83E-9021-41AD-929B-87B5B784DAE1}" destId="{E6E67616-3A62-456D-86DE-90018FF7E06B}" srcOrd="0" destOrd="0" presId="urn:microsoft.com/office/officeart/2005/8/layout/vList2"/>
    <dgm:cxn modelId="{F6FA078E-45A9-48DA-8458-42493E6084F9}" type="presOf" srcId="{3AFCD112-D0C6-451A-942C-388E5C6C4FD1}" destId="{078DFEFF-DA4D-43FC-94A3-8A4EE884925B}" srcOrd="0" destOrd="0" presId="urn:microsoft.com/office/officeart/2005/8/layout/vList2"/>
    <dgm:cxn modelId="{7DAA41E6-B320-4AB2-83DA-B3B99DE7516C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Capacitação Empreendedora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EEE282C8-9273-4F7F-B79B-4627B3669FCA}" type="presOf" srcId="{5879D83E-9021-41AD-929B-87B5B784DAE1}" destId="{E6E67616-3A62-456D-86DE-90018FF7E06B}" srcOrd="0" destOrd="0" presId="urn:microsoft.com/office/officeart/2005/8/layout/vList2"/>
    <dgm:cxn modelId="{D1BB44B4-8A1B-43B8-9E68-88A92B57996A}" type="presOf" srcId="{3AFCD112-D0C6-451A-942C-388E5C6C4FD1}" destId="{078DFEFF-DA4D-43FC-94A3-8A4EE884925B}" srcOrd="0" destOrd="0" presId="urn:microsoft.com/office/officeart/2005/8/layout/vList2"/>
    <dgm:cxn modelId="{A0EEE286-10C5-45C0-B2BB-7665797683FF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9C81F-0DF9-4E7F-B3AB-D2E53D903A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926795-3148-41F1-80FD-1D6A810BF81A}">
      <dgm:prSet custT="1"/>
      <dgm:spPr/>
      <dgm:t>
        <a:bodyPr/>
        <a:lstStyle/>
        <a:p>
          <a:pPr rtl="0"/>
          <a:r>
            <a:rPr lang="pt-BR" sz="1800" b="0" dirty="0" smtClean="0"/>
            <a:t>Novo sistema informatizado para microcrédito – </a:t>
          </a:r>
          <a:r>
            <a: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de 50% </a:t>
          </a:r>
          <a:r>
            <a:rPr lang="pt-BR" sz="1800" b="0" dirty="0" smtClean="0"/>
            <a:t>no volume de financiamentos. </a:t>
          </a:r>
          <a:endParaRPr lang="pt-BR" sz="1800" b="0" dirty="0"/>
        </a:p>
      </dgm:t>
    </dgm:pt>
    <dgm:pt modelId="{521B7104-E632-4C31-9CD4-3F353EA00093}" type="parTrans" cxnId="{3EC70C0C-0084-4C68-8E6F-E19DA5392FC7}">
      <dgm:prSet/>
      <dgm:spPr/>
      <dgm:t>
        <a:bodyPr/>
        <a:lstStyle/>
        <a:p>
          <a:endParaRPr lang="pt-BR" sz="1800" b="0"/>
        </a:p>
      </dgm:t>
    </dgm:pt>
    <dgm:pt modelId="{26272920-4B46-42C1-98C6-3FF5BAD2B8EE}" type="sibTrans" cxnId="{3EC70C0C-0084-4C68-8E6F-E19DA5392FC7}">
      <dgm:prSet/>
      <dgm:spPr/>
      <dgm:t>
        <a:bodyPr/>
        <a:lstStyle/>
        <a:p>
          <a:endParaRPr lang="pt-BR" sz="1800" b="0"/>
        </a:p>
      </dgm:t>
    </dgm:pt>
    <dgm:pt modelId="{E84C6636-AD8D-46A8-BF70-49D7C0891A52}" type="pres">
      <dgm:prSet presAssocID="{72D9C81F-0DF9-4E7F-B3AB-D2E53D903A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837808-889F-4CFF-96FC-FA7F741F2E8C}" type="pres">
      <dgm:prSet presAssocID="{0F926795-3148-41F1-80FD-1D6A810BF8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C70C0C-0084-4C68-8E6F-E19DA5392FC7}" srcId="{72D9C81F-0DF9-4E7F-B3AB-D2E53D903AE6}" destId="{0F926795-3148-41F1-80FD-1D6A810BF81A}" srcOrd="0" destOrd="0" parTransId="{521B7104-E632-4C31-9CD4-3F353EA00093}" sibTransId="{26272920-4B46-42C1-98C6-3FF5BAD2B8EE}"/>
    <dgm:cxn modelId="{DB54C606-980D-4922-9E95-80C73E199373}" type="presOf" srcId="{72D9C81F-0DF9-4E7F-B3AB-D2E53D903AE6}" destId="{E84C6636-AD8D-46A8-BF70-49D7C0891A52}" srcOrd="0" destOrd="0" presId="urn:microsoft.com/office/officeart/2005/8/layout/vList2"/>
    <dgm:cxn modelId="{2A02F4A5-EDD2-4606-9FC1-15F28AE71AC2}" type="presOf" srcId="{0F926795-3148-41F1-80FD-1D6A810BF81A}" destId="{CB837808-889F-4CFF-96FC-FA7F741F2E8C}" srcOrd="0" destOrd="0" presId="urn:microsoft.com/office/officeart/2005/8/layout/vList2"/>
    <dgm:cxn modelId="{785C5C13-78A6-483A-960F-A03453E7D479}" type="presParOf" srcId="{E84C6636-AD8D-46A8-BF70-49D7C0891A52}" destId="{CB837808-889F-4CFF-96FC-FA7F741F2E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Tecnologia e Inovação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E5838E-EA4C-4971-A3F2-CCA2D920E1F2}" type="presOf" srcId="{5879D83E-9021-41AD-929B-87B5B784DAE1}" destId="{E6E67616-3A62-456D-86DE-90018FF7E06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C4835EA3-D487-4A0B-A13F-1589A0267F1C}" type="presOf" srcId="{3AFCD112-D0C6-451A-942C-388E5C6C4FD1}" destId="{078DFEFF-DA4D-43FC-94A3-8A4EE884925B}" srcOrd="0" destOrd="0" presId="urn:microsoft.com/office/officeart/2005/8/layout/vList2"/>
    <dgm:cxn modelId="{70970377-D4FE-448D-A853-83750E673880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Comércio Exterior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2039A87A-8FF0-460F-BB58-F1F0AB68CF75}" type="presOf" srcId="{3AFCD112-D0C6-451A-942C-388E5C6C4FD1}" destId="{078DFEFF-DA4D-43FC-94A3-8A4EE884925B}" srcOrd="0" destOrd="0" presId="urn:microsoft.com/office/officeart/2005/8/layout/vList2"/>
    <dgm:cxn modelId="{A5385193-F255-408F-A361-65F7A86DDAD5}" type="presOf" srcId="{5879D83E-9021-41AD-929B-87B5B784DAE1}" destId="{E6E67616-3A62-456D-86DE-90018FF7E06B}" srcOrd="0" destOrd="0" presId="urn:microsoft.com/office/officeart/2005/8/layout/vList2"/>
    <dgm:cxn modelId="{E292518A-653F-4F81-B038-E5CDEB59191E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Acesso a Mercados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D0CEF0EB-8213-45D5-835C-77094F2C9AD8}" type="presOf" srcId="{3AFCD112-D0C6-451A-942C-388E5C6C4FD1}" destId="{078DFEFF-DA4D-43FC-94A3-8A4EE884925B}" srcOrd="0" destOrd="0" presId="urn:microsoft.com/office/officeart/2005/8/layout/vList2"/>
    <dgm:cxn modelId="{5341CE5F-EEF2-4611-B465-87168096C3AC}" type="presOf" srcId="{5879D83E-9021-41AD-929B-87B5B784DAE1}" destId="{E6E67616-3A62-456D-86DE-90018FF7E06B}" srcOrd="0" destOrd="0" presId="urn:microsoft.com/office/officeart/2005/8/layout/vList2"/>
    <dgm:cxn modelId="{77951FA4-1EBF-4B70-864C-BDE175AB0434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Acompanhamento Tributário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EA3B61E1-2D8F-4C09-9C2A-E1216D2DB7C8}" type="presOf" srcId="{5879D83E-9021-41AD-929B-87B5B784DAE1}" destId="{E6E67616-3A62-456D-86DE-90018FF7E06B}" srcOrd="0" destOrd="0" presId="urn:microsoft.com/office/officeart/2005/8/layout/vList2"/>
    <dgm:cxn modelId="{52A55D53-346E-4767-AC3C-F61E557F2D99}" type="presOf" srcId="{3AFCD112-D0C6-451A-942C-388E5C6C4FD1}" destId="{078DFEFF-DA4D-43FC-94A3-8A4EE884925B}" srcOrd="0" destOrd="0" presId="urn:microsoft.com/office/officeart/2005/8/layout/vList2"/>
    <dgm:cxn modelId="{D9FBD9EE-C9C7-48F6-82BD-CF99DF05213C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D1B391-A34D-48FB-81FC-B900A1E91CE0}" type="presOf" srcId="{5879D83E-9021-41AD-929B-87B5B784DAE1}" destId="{E6E67616-3A62-456D-86DE-90018FF7E06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AD7F4710-897C-4440-B620-2D1ED6855A40}" type="presOf" srcId="{3AFCD112-D0C6-451A-942C-388E5C6C4FD1}" destId="{078DFEFF-DA4D-43FC-94A3-8A4EE884925B}" srcOrd="0" destOrd="0" presId="urn:microsoft.com/office/officeart/2005/8/layout/vList2"/>
    <dgm:cxn modelId="{5FF7552A-E99E-4791-A237-30F144B8804F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561671-8B86-42A1-B609-67A05ADFB0B6}" type="presOf" srcId="{5879D83E-9021-41AD-929B-87B5B784DAE1}" destId="{E6E67616-3A62-456D-86DE-90018FF7E06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68A85221-2539-414D-8EB5-2FAD1F081F81}" type="presOf" srcId="{3AFCD112-D0C6-451A-942C-388E5C6C4FD1}" destId="{078DFEFF-DA4D-43FC-94A3-8A4EE884925B}" srcOrd="0" destOrd="0" presId="urn:microsoft.com/office/officeart/2005/8/layout/vList2"/>
    <dgm:cxn modelId="{E0DFF6A4-6E70-4D8E-BD22-A85713DEA206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A777DBA-FB19-4F82-9D64-B129ECB7392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B018105-E506-4558-A601-722C66975B2B}">
      <dgm:prSet custT="1"/>
      <dgm:spPr/>
      <dgm:t>
        <a:bodyPr/>
        <a:lstStyle/>
        <a:p>
          <a:pPr rtl="0"/>
          <a:r>
            <a:rPr lang="pt-BR" sz="2000" dirty="0" smtClean="0"/>
            <a:t>STATUS: Desde 30/09 encontra-se na Casa Civil, aguardando análise e providências para envio à ALEP.</a:t>
          </a:r>
          <a:endParaRPr lang="pt-BR" sz="2000" dirty="0"/>
        </a:p>
      </dgm:t>
    </dgm:pt>
    <dgm:pt modelId="{587A1179-2D3D-46FA-800E-FFAABCA3F2E7}" type="parTrans" cxnId="{FEB964E6-0A0D-4D89-ACAA-8ED98555CB52}">
      <dgm:prSet/>
      <dgm:spPr/>
      <dgm:t>
        <a:bodyPr/>
        <a:lstStyle/>
        <a:p>
          <a:endParaRPr lang="pt-BR" sz="1600"/>
        </a:p>
      </dgm:t>
    </dgm:pt>
    <dgm:pt modelId="{4A5C275E-1DE2-4EB4-9041-F16FB316B9B1}" type="sibTrans" cxnId="{FEB964E6-0A0D-4D89-ACAA-8ED98555CB52}">
      <dgm:prSet/>
      <dgm:spPr/>
      <dgm:t>
        <a:bodyPr/>
        <a:lstStyle/>
        <a:p>
          <a:endParaRPr lang="pt-BR" sz="1600"/>
        </a:p>
      </dgm:t>
    </dgm:pt>
    <dgm:pt modelId="{1C96B21A-0C0F-4B97-9FA3-EE49FDEBF760}" type="pres">
      <dgm:prSet presAssocID="{7A777DBA-FB19-4F82-9D64-B129ECB739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28F93C-32B6-4BFA-BFDD-9F52DE2C5195}" type="pres">
      <dgm:prSet presAssocID="{8B018105-E506-4558-A601-722C66975B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C0D588-64BA-4A67-BDFA-B852DEBCF311}" type="presOf" srcId="{8B018105-E506-4558-A601-722C66975B2B}" destId="{1D28F93C-32B6-4BFA-BFDD-9F52DE2C5195}" srcOrd="0" destOrd="0" presId="urn:microsoft.com/office/officeart/2005/8/layout/vList2"/>
    <dgm:cxn modelId="{FEB964E6-0A0D-4D89-ACAA-8ED98555CB52}" srcId="{7A777DBA-FB19-4F82-9D64-B129ECB73927}" destId="{8B018105-E506-4558-A601-722C66975B2B}" srcOrd="0" destOrd="0" parTransId="{587A1179-2D3D-46FA-800E-FFAABCA3F2E7}" sibTransId="{4A5C275E-1DE2-4EB4-9041-F16FB316B9B1}"/>
    <dgm:cxn modelId="{F28438D5-458B-453C-96F2-666B029B26F8}" type="presOf" srcId="{7A777DBA-FB19-4F82-9D64-B129ECB73927}" destId="{1C96B21A-0C0F-4B97-9FA3-EE49FDEBF760}" srcOrd="0" destOrd="0" presId="urn:microsoft.com/office/officeart/2005/8/layout/vList2"/>
    <dgm:cxn modelId="{DB2CDE34-65E4-4051-BE58-596E7C6C8632}" type="presParOf" srcId="{1C96B21A-0C0F-4B97-9FA3-EE49FDEBF760}" destId="{1D28F93C-32B6-4BFA-BFDD-9F52DE2C5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C75516-B74C-42E4-889C-F44997F70FDB}" type="presOf" srcId="{5879D83E-9021-41AD-929B-87B5B784DAE1}" destId="{E6E67616-3A62-456D-86DE-90018FF7E06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49BAF9C2-373D-45AE-8901-91ED0E037CCA}" type="presOf" srcId="{3AFCD112-D0C6-451A-942C-388E5C6C4FD1}" destId="{078DFEFF-DA4D-43FC-94A3-8A4EE884925B}" srcOrd="0" destOrd="0" presId="urn:microsoft.com/office/officeart/2005/8/layout/vList2"/>
    <dgm:cxn modelId="{EF89BC1E-317E-4F98-BA33-C0204D6BDC6F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D47CF073-2C27-4D43-941F-60178871B2EB}" type="presOf" srcId="{5879D83E-9021-41AD-929B-87B5B784DAE1}" destId="{E6E67616-3A62-456D-86DE-90018FF7E06B}" srcOrd="0" destOrd="0" presId="urn:microsoft.com/office/officeart/2005/8/layout/vList2"/>
    <dgm:cxn modelId="{F192FAFB-9735-43F8-9113-3807CC003037}" type="presOf" srcId="{3AFCD112-D0C6-451A-942C-388E5C6C4FD1}" destId="{078DFEFF-DA4D-43FC-94A3-8A4EE884925B}" srcOrd="0" destOrd="0" presId="urn:microsoft.com/office/officeart/2005/8/layout/vList2"/>
    <dgm:cxn modelId="{AC9DB01D-AD07-4334-9CD6-8EDC229752CF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E5E307F-6F26-45BA-9B1C-8DEB153FB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228780F-5E59-48B0-BB52-11B8F59CBACC}">
      <dgm:prSet custT="1"/>
      <dgm:spPr/>
      <dgm:t>
        <a:bodyPr/>
        <a:lstStyle/>
        <a:p>
          <a:pPr rtl="0"/>
          <a:r>
            <a:rPr lang="pt-BR" sz="2000" smtClean="0"/>
            <a:t>Instrução CVM 391/2003 e suas atualizações</a:t>
          </a:r>
          <a:endParaRPr lang="pt-BR" sz="2000"/>
        </a:p>
      </dgm:t>
    </dgm:pt>
    <dgm:pt modelId="{7E0731BB-8752-4723-B231-E5FB10880D55}" type="parTrans" cxnId="{4391AF51-5AA0-41CE-8651-461F1B1914C2}">
      <dgm:prSet/>
      <dgm:spPr/>
      <dgm:t>
        <a:bodyPr/>
        <a:lstStyle/>
        <a:p>
          <a:endParaRPr lang="pt-BR" sz="2800"/>
        </a:p>
      </dgm:t>
    </dgm:pt>
    <dgm:pt modelId="{E657AACA-60E7-4AB2-B8B7-726AD4602C63}" type="sibTrans" cxnId="{4391AF51-5AA0-41CE-8651-461F1B1914C2}">
      <dgm:prSet/>
      <dgm:spPr/>
      <dgm:t>
        <a:bodyPr/>
        <a:lstStyle/>
        <a:p>
          <a:endParaRPr lang="pt-BR" sz="2800"/>
        </a:p>
      </dgm:t>
    </dgm:pt>
    <dgm:pt modelId="{CED0CABC-B97C-4B91-9EDD-3CE8BE19F8FC}" type="pres">
      <dgm:prSet presAssocID="{EE5E307F-6F26-45BA-9B1C-8DEB153FB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931877-9B87-4B0B-A195-37A6DDAF4FD4}" type="pres">
      <dgm:prSet presAssocID="{F228780F-5E59-48B0-BB52-11B8F59CBA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91AF51-5AA0-41CE-8651-461F1B1914C2}" srcId="{EE5E307F-6F26-45BA-9B1C-8DEB153FB50F}" destId="{F228780F-5E59-48B0-BB52-11B8F59CBACC}" srcOrd="0" destOrd="0" parTransId="{7E0731BB-8752-4723-B231-E5FB10880D55}" sibTransId="{E657AACA-60E7-4AB2-B8B7-726AD4602C63}"/>
    <dgm:cxn modelId="{6BF56D7E-8279-44C8-B5AC-F27403DF2418}" type="presOf" srcId="{F228780F-5E59-48B0-BB52-11B8F59CBACC}" destId="{8C931877-9B87-4B0B-A195-37A6DDAF4FD4}" srcOrd="0" destOrd="0" presId="urn:microsoft.com/office/officeart/2005/8/layout/vList2"/>
    <dgm:cxn modelId="{B883BF92-741E-42B0-ACD9-0A3856026BA1}" type="presOf" srcId="{EE5E307F-6F26-45BA-9B1C-8DEB153FB50F}" destId="{CED0CABC-B97C-4B91-9EDD-3CE8BE19F8FC}" srcOrd="0" destOrd="0" presId="urn:microsoft.com/office/officeart/2005/8/layout/vList2"/>
    <dgm:cxn modelId="{6ABEB6F0-9FBD-4D86-B2AA-0DF04AF1D930}" type="presParOf" srcId="{CED0CABC-B97C-4B91-9EDD-3CE8BE19F8FC}" destId="{8C931877-9B87-4B0B-A195-37A6DDAF4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DC8A4A-F755-4E2A-ACC3-D237FD2A38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9245BC-6AAB-4065-9F6A-BC93DC0AB68C}">
      <dgm:prSet custT="1"/>
      <dgm:spPr/>
      <dgm:t>
        <a:bodyPr/>
        <a:lstStyle/>
        <a:p>
          <a:pPr rtl="0"/>
          <a:r>
            <a:rPr lang="pt-BR" sz="1800" b="0" dirty="0" smtClean="0"/>
            <a:t>Implantamos a linha BNDES MPE Aprendiz para </a:t>
          </a:r>
          <a:r>
            <a:rPr lang="pt-B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capital de giro</a:t>
          </a:r>
          <a:r>
            <a:rPr lang="pt-BR" sz="1800" b="0" dirty="0" smtClean="0"/>
            <a:t>, com foco em MPE.</a:t>
          </a:r>
          <a:endParaRPr lang="pt-BR" sz="1800" b="0" dirty="0"/>
        </a:p>
      </dgm:t>
    </dgm:pt>
    <dgm:pt modelId="{79F0014D-6614-4A28-9A2E-B818722AE462}" type="parTrans" cxnId="{6B2CC859-1B1B-4F6D-A1D1-367FCB28B874}">
      <dgm:prSet/>
      <dgm:spPr/>
      <dgm:t>
        <a:bodyPr/>
        <a:lstStyle/>
        <a:p>
          <a:endParaRPr lang="pt-BR" sz="1800" b="0"/>
        </a:p>
      </dgm:t>
    </dgm:pt>
    <dgm:pt modelId="{2F866C75-ACAF-45C3-B4CE-45122663A090}" type="sibTrans" cxnId="{6B2CC859-1B1B-4F6D-A1D1-367FCB28B874}">
      <dgm:prSet/>
      <dgm:spPr/>
      <dgm:t>
        <a:bodyPr/>
        <a:lstStyle/>
        <a:p>
          <a:endParaRPr lang="pt-BR" sz="1800" b="0"/>
        </a:p>
      </dgm:t>
    </dgm:pt>
    <dgm:pt modelId="{7C2E45A9-E4DE-4F3B-A12F-95FBACD7A6FE}" type="pres">
      <dgm:prSet presAssocID="{DCDC8A4A-F755-4E2A-ACC3-D237FD2A38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4E3B38-1A14-4D65-88FD-DF86A2CF0692}" type="pres">
      <dgm:prSet presAssocID="{EA9245BC-6AAB-4065-9F6A-BC93DC0AB6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6945CE-C4E6-4701-93B2-E16CE8A6761D}" type="presOf" srcId="{DCDC8A4A-F755-4E2A-ACC3-D237FD2A38A2}" destId="{7C2E45A9-E4DE-4F3B-A12F-95FBACD7A6FE}" srcOrd="0" destOrd="0" presId="urn:microsoft.com/office/officeart/2005/8/layout/vList2"/>
    <dgm:cxn modelId="{F82D204D-6671-47C2-9E30-E7462D356321}" type="presOf" srcId="{EA9245BC-6AAB-4065-9F6A-BC93DC0AB68C}" destId="{944E3B38-1A14-4D65-88FD-DF86A2CF0692}" srcOrd="0" destOrd="0" presId="urn:microsoft.com/office/officeart/2005/8/layout/vList2"/>
    <dgm:cxn modelId="{6B2CC859-1B1B-4F6D-A1D1-367FCB28B874}" srcId="{DCDC8A4A-F755-4E2A-ACC3-D237FD2A38A2}" destId="{EA9245BC-6AAB-4065-9F6A-BC93DC0AB68C}" srcOrd="0" destOrd="0" parTransId="{79F0014D-6614-4A28-9A2E-B818722AE462}" sibTransId="{2F866C75-ACAF-45C3-B4CE-45122663A090}"/>
    <dgm:cxn modelId="{94AC8D03-D049-4050-9F08-40E17E180B5E}" type="presParOf" srcId="{7C2E45A9-E4DE-4F3B-A12F-95FBACD7A6FE}" destId="{944E3B38-1A14-4D65-88FD-DF86A2CF06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E5E307F-6F26-45BA-9B1C-8DEB153FB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28780F-5E59-48B0-BB52-11B8F59CBACC}">
      <dgm:prSet custT="1"/>
      <dgm:spPr/>
      <dgm:t>
        <a:bodyPr/>
        <a:lstStyle/>
        <a:p>
          <a:pPr rtl="0"/>
          <a:r>
            <a:rPr lang="pt-BR" sz="2000" dirty="0" smtClean="0"/>
            <a:t>Critérios de controle e governança rígidos (CVM)</a:t>
          </a:r>
          <a:endParaRPr lang="pt-BR" sz="2000" dirty="0"/>
        </a:p>
      </dgm:t>
    </dgm:pt>
    <dgm:pt modelId="{7E0731BB-8752-4723-B231-E5FB10880D55}" type="parTrans" cxnId="{4391AF51-5AA0-41CE-8651-461F1B1914C2}">
      <dgm:prSet/>
      <dgm:spPr/>
      <dgm:t>
        <a:bodyPr/>
        <a:lstStyle/>
        <a:p>
          <a:endParaRPr lang="pt-BR" sz="2800"/>
        </a:p>
      </dgm:t>
    </dgm:pt>
    <dgm:pt modelId="{E657AACA-60E7-4AB2-B8B7-726AD4602C63}" type="sibTrans" cxnId="{4391AF51-5AA0-41CE-8651-461F1B1914C2}">
      <dgm:prSet/>
      <dgm:spPr/>
      <dgm:t>
        <a:bodyPr/>
        <a:lstStyle/>
        <a:p>
          <a:endParaRPr lang="pt-BR" sz="2800"/>
        </a:p>
      </dgm:t>
    </dgm:pt>
    <dgm:pt modelId="{CED0CABC-B97C-4B91-9EDD-3CE8BE19F8FC}" type="pres">
      <dgm:prSet presAssocID="{EE5E307F-6F26-45BA-9B1C-8DEB153FB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931877-9B87-4B0B-A195-37A6DDAF4FD4}" type="pres">
      <dgm:prSet presAssocID="{F228780F-5E59-48B0-BB52-11B8F59CBA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93B449-B1C2-4194-92E5-13143A349350}" type="presOf" srcId="{F228780F-5E59-48B0-BB52-11B8F59CBACC}" destId="{8C931877-9B87-4B0B-A195-37A6DDAF4FD4}" srcOrd="0" destOrd="0" presId="urn:microsoft.com/office/officeart/2005/8/layout/vList2"/>
    <dgm:cxn modelId="{4391AF51-5AA0-41CE-8651-461F1B1914C2}" srcId="{EE5E307F-6F26-45BA-9B1C-8DEB153FB50F}" destId="{F228780F-5E59-48B0-BB52-11B8F59CBACC}" srcOrd="0" destOrd="0" parTransId="{7E0731BB-8752-4723-B231-E5FB10880D55}" sibTransId="{E657AACA-60E7-4AB2-B8B7-726AD4602C63}"/>
    <dgm:cxn modelId="{18EDB42F-269A-473C-A49A-CC18CFCE34F5}" type="presOf" srcId="{EE5E307F-6F26-45BA-9B1C-8DEB153FB50F}" destId="{CED0CABC-B97C-4B91-9EDD-3CE8BE19F8FC}" srcOrd="0" destOrd="0" presId="urn:microsoft.com/office/officeart/2005/8/layout/vList2"/>
    <dgm:cxn modelId="{D17671D6-7A12-489E-92A0-A35D9F5517BD}" type="presParOf" srcId="{CED0CABC-B97C-4B91-9EDD-3CE8BE19F8FC}" destId="{8C931877-9B87-4B0B-A195-37A6DDAF4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E5E307F-6F26-45BA-9B1C-8DEB153FB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28780F-5E59-48B0-BB52-11B8F59CBACC}">
      <dgm:prSet custT="1"/>
      <dgm:spPr/>
      <dgm:t>
        <a:bodyPr/>
        <a:lstStyle/>
        <a:p>
          <a:pPr rtl="0"/>
          <a:r>
            <a:rPr lang="pt-BR" sz="2000" dirty="0" smtClean="0"/>
            <a:t>Fundo FIP só capta recursos após registro na CVM</a:t>
          </a:r>
          <a:endParaRPr lang="pt-BR" sz="2000" dirty="0"/>
        </a:p>
      </dgm:t>
    </dgm:pt>
    <dgm:pt modelId="{7E0731BB-8752-4723-B231-E5FB10880D55}" type="parTrans" cxnId="{4391AF51-5AA0-41CE-8651-461F1B1914C2}">
      <dgm:prSet/>
      <dgm:spPr/>
      <dgm:t>
        <a:bodyPr/>
        <a:lstStyle/>
        <a:p>
          <a:endParaRPr lang="pt-BR" sz="2800"/>
        </a:p>
      </dgm:t>
    </dgm:pt>
    <dgm:pt modelId="{E657AACA-60E7-4AB2-B8B7-726AD4602C63}" type="sibTrans" cxnId="{4391AF51-5AA0-41CE-8651-461F1B1914C2}">
      <dgm:prSet/>
      <dgm:spPr/>
      <dgm:t>
        <a:bodyPr/>
        <a:lstStyle/>
        <a:p>
          <a:endParaRPr lang="pt-BR" sz="2800"/>
        </a:p>
      </dgm:t>
    </dgm:pt>
    <dgm:pt modelId="{CED0CABC-B97C-4B91-9EDD-3CE8BE19F8FC}" type="pres">
      <dgm:prSet presAssocID="{EE5E307F-6F26-45BA-9B1C-8DEB153FB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931877-9B87-4B0B-A195-37A6DDAF4FD4}" type="pres">
      <dgm:prSet presAssocID="{F228780F-5E59-48B0-BB52-11B8F59CBA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66CEC6-C728-4875-BB54-699CEAFD04CA}" type="presOf" srcId="{F228780F-5E59-48B0-BB52-11B8F59CBACC}" destId="{8C931877-9B87-4B0B-A195-37A6DDAF4FD4}" srcOrd="0" destOrd="0" presId="urn:microsoft.com/office/officeart/2005/8/layout/vList2"/>
    <dgm:cxn modelId="{E7562E58-97AA-41D2-8A0F-F69D14DBDAF9}" type="presOf" srcId="{EE5E307F-6F26-45BA-9B1C-8DEB153FB50F}" destId="{CED0CABC-B97C-4B91-9EDD-3CE8BE19F8FC}" srcOrd="0" destOrd="0" presId="urn:microsoft.com/office/officeart/2005/8/layout/vList2"/>
    <dgm:cxn modelId="{4391AF51-5AA0-41CE-8651-461F1B1914C2}" srcId="{EE5E307F-6F26-45BA-9B1C-8DEB153FB50F}" destId="{F228780F-5E59-48B0-BB52-11B8F59CBACC}" srcOrd="0" destOrd="0" parTransId="{7E0731BB-8752-4723-B231-E5FB10880D55}" sibTransId="{E657AACA-60E7-4AB2-B8B7-726AD4602C63}"/>
    <dgm:cxn modelId="{418FC439-1D44-4E5E-BE3F-AD08E9F93A51}" type="presParOf" srcId="{CED0CABC-B97C-4B91-9EDD-3CE8BE19F8FC}" destId="{8C931877-9B87-4B0B-A195-37A6DDAF4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49D9197-F7C8-452C-AB91-40DAE3FE4E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73AE0DA-F94A-408C-99BC-2779A0419990}">
      <dgm:prSet custT="1"/>
      <dgm:spPr/>
      <dgm:t>
        <a:bodyPr/>
        <a:lstStyle/>
        <a:p>
          <a:pPr rtl="0"/>
          <a:r>
            <a:rPr lang="pt-BR" sz="1800" dirty="0" smtClean="0"/>
            <a:t>Art. 2</a:t>
          </a:r>
          <a:r>
            <a:rPr lang="pt-BR" sz="1800" u="sng" baseline="30000" dirty="0" smtClean="0"/>
            <a:t>o</a:t>
          </a:r>
          <a:r>
            <a:rPr lang="pt-BR" sz="1800" dirty="0" smtClean="0"/>
            <a:t>  O Fundo de Investimento em Participações (fundo), constituído sob a forma de </a:t>
          </a:r>
          <a:r>
            <a:rPr lang="pt-B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condomínio fechado</a:t>
          </a:r>
          <a:r>
            <a:rPr lang="pt-BR" sz="1800" dirty="0" smtClean="0"/>
            <a:t>, é uma comunhão de recursos destinados à </a:t>
          </a:r>
          <a:r>
            <a:rPr lang="pt-BR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aquisição</a:t>
          </a:r>
          <a:r>
            <a:rPr lang="pt-BR" sz="1800" dirty="0" smtClean="0"/>
            <a:t> de ações, debêntures, bônus de subscrição, ou outros títulos e valores mobiliários conversíveis ou permutáveis em ações de emissão </a:t>
          </a:r>
          <a:r>
            <a:rPr lang="pt-B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companhias</a:t>
          </a:r>
          <a:r>
            <a:rPr lang="pt-BR" sz="1800" dirty="0" smtClean="0"/>
            <a:t>, abertas ou </a:t>
          </a:r>
          <a:r>
            <a:rPr lang="pt-B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fechadas</a:t>
          </a:r>
          <a:r>
            <a:rPr lang="pt-BR" sz="1800" dirty="0" smtClean="0"/>
            <a:t>, </a:t>
          </a:r>
          <a:r>
            <a:rPr lang="pt-B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participando do processo decisório da companhia investida</a:t>
          </a:r>
          <a:r>
            <a:rPr lang="pt-BR" sz="1800" dirty="0" smtClean="0"/>
            <a:t>, com efetiva influência na definição de sua política estratégica e na sua gestão, notadamente através da indicação de membros do Conselho de Administração.</a:t>
          </a:r>
          <a:endParaRPr lang="pt-BR" sz="1800" dirty="0"/>
        </a:p>
      </dgm:t>
    </dgm:pt>
    <dgm:pt modelId="{76FC6CF2-874F-4855-9E8E-C8855C9BA40C}" type="parTrans" cxnId="{B9C64F44-F483-4384-9CCD-B46A2DA1A0C6}">
      <dgm:prSet/>
      <dgm:spPr/>
      <dgm:t>
        <a:bodyPr/>
        <a:lstStyle/>
        <a:p>
          <a:endParaRPr lang="pt-BR" sz="2000"/>
        </a:p>
      </dgm:t>
    </dgm:pt>
    <dgm:pt modelId="{F5D382A7-EC2C-4BEC-8665-635CF09C4F0E}" type="sibTrans" cxnId="{B9C64F44-F483-4384-9CCD-B46A2DA1A0C6}">
      <dgm:prSet/>
      <dgm:spPr/>
      <dgm:t>
        <a:bodyPr/>
        <a:lstStyle/>
        <a:p>
          <a:endParaRPr lang="pt-BR" sz="2000"/>
        </a:p>
      </dgm:t>
    </dgm:pt>
    <dgm:pt modelId="{B559EFE7-0A92-460A-9AD6-1D01A6202EA0}" type="pres">
      <dgm:prSet presAssocID="{249D9197-F7C8-452C-AB91-40DAE3FE4E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4D3362-7C51-407F-921F-AA2CFE8B66A1}" type="pres">
      <dgm:prSet presAssocID="{873AE0DA-F94A-408C-99BC-2779A0419990}" presName="parentText" presStyleLbl="node1" presStyleIdx="0" presStyleCnt="1" custLinFactNeighborY="-63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68D29D-1703-48E5-8ED5-E6D306C91AA2}" type="presOf" srcId="{249D9197-F7C8-452C-AB91-40DAE3FE4E7E}" destId="{B559EFE7-0A92-460A-9AD6-1D01A6202EA0}" srcOrd="0" destOrd="0" presId="urn:microsoft.com/office/officeart/2005/8/layout/vList2"/>
    <dgm:cxn modelId="{B9C64F44-F483-4384-9CCD-B46A2DA1A0C6}" srcId="{249D9197-F7C8-452C-AB91-40DAE3FE4E7E}" destId="{873AE0DA-F94A-408C-99BC-2779A0419990}" srcOrd="0" destOrd="0" parTransId="{76FC6CF2-874F-4855-9E8E-C8855C9BA40C}" sibTransId="{F5D382A7-EC2C-4BEC-8665-635CF09C4F0E}"/>
    <dgm:cxn modelId="{4B2D08C9-DA0B-4438-9CA4-85A937688B80}" type="presOf" srcId="{873AE0DA-F94A-408C-99BC-2779A0419990}" destId="{BC4D3362-7C51-407F-921F-AA2CFE8B66A1}" srcOrd="0" destOrd="0" presId="urn:microsoft.com/office/officeart/2005/8/layout/vList2"/>
    <dgm:cxn modelId="{04F8A686-E8C0-40AA-B628-3E0212D30C1D}" type="presParOf" srcId="{B559EFE7-0A92-460A-9AD6-1D01A6202EA0}" destId="{BC4D3362-7C51-407F-921F-AA2CFE8B66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72545F5-11F6-4DCA-BB80-CA7C72DBC66F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FE5F4B-8BFA-4B61-9203-B10C4C88C537}">
      <dgm:prSet phldrT="[Texto]"/>
      <dgm:spPr/>
      <dgm:t>
        <a:bodyPr/>
        <a:lstStyle/>
        <a:p>
          <a:r>
            <a:rPr lang="pt-BR" b="1" dirty="0" smtClean="0"/>
            <a:t>Fundo FIP investe na empresa</a:t>
          </a:r>
          <a:endParaRPr lang="pt-BR" b="1" dirty="0"/>
        </a:p>
      </dgm:t>
    </dgm:pt>
    <dgm:pt modelId="{D97509E4-3B36-4909-BE78-D794AEECA1ED}" type="parTrans" cxnId="{26F3738D-E87D-4E89-AC64-C07313408023}">
      <dgm:prSet/>
      <dgm:spPr/>
      <dgm:t>
        <a:bodyPr/>
        <a:lstStyle/>
        <a:p>
          <a:endParaRPr lang="pt-BR" b="1"/>
        </a:p>
      </dgm:t>
    </dgm:pt>
    <dgm:pt modelId="{B86C6FA0-8F05-4FC0-A45A-CD3AB220D82C}" type="sibTrans" cxnId="{26F3738D-E87D-4E89-AC64-C07313408023}">
      <dgm:prSet/>
      <dgm:spPr>
        <a:ln w="44450" cap="rnd">
          <a:tailEnd type="triangle"/>
        </a:ln>
      </dgm:spPr>
      <dgm:t>
        <a:bodyPr/>
        <a:lstStyle/>
        <a:p>
          <a:endParaRPr lang="pt-BR" b="1"/>
        </a:p>
      </dgm:t>
    </dgm:pt>
    <dgm:pt modelId="{86DD841E-3894-4695-AAB8-6F1CB297395B}">
      <dgm:prSet phldrT="[Texto]"/>
      <dgm:spPr/>
      <dgm:t>
        <a:bodyPr/>
        <a:lstStyle/>
        <a:p>
          <a:r>
            <a:rPr lang="pt-BR" b="1" dirty="0" smtClean="0"/>
            <a:t>Empresa é acelerada</a:t>
          </a:r>
          <a:endParaRPr lang="pt-BR" b="1" dirty="0"/>
        </a:p>
      </dgm:t>
    </dgm:pt>
    <dgm:pt modelId="{3A9EEDD6-580C-4923-A2E7-A3287E5EC8EA}" type="parTrans" cxnId="{88BAE6D8-5CE8-45AC-A11F-B8A8C8F15953}">
      <dgm:prSet/>
      <dgm:spPr/>
      <dgm:t>
        <a:bodyPr/>
        <a:lstStyle/>
        <a:p>
          <a:endParaRPr lang="pt-BR" b="1"/>
        </a:p>
      </dgm:t>
    </dgm:pt>
    <dgm:pt modelId="{A7A77139-0D57-4FF4-A2B8-EE506FCFA778}" type="sibTrans" cxnId="{88BAE6D8-5CE8-45AC-A11F-B8A8C8F15953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40281AF5-55CA-4B30-8E1B-2F74AAA5891F}">
      <dgm:prSet phldrT="[Texto]"/>
      <dgm:spPr/>
      <dgm:t>
        <a:bodyPr/>
        <a:lstStyle/>
        <a:p>
          <a:r>
            <a:rPr lang="pt-BR" b="1" dirty="0" smtClean="0"/>
            <a:t>Fundo FIP “desinveste”</a:t>
          </a:r>
          <a:endParaRPr lang="pt-BR" b="1" dirty="0"/>
        </a:p>
      </dgm:t>
    </dgm:pt>
    <dgm:pt modelId="{ACC70646-02BC-44DC-B0A8-41CCD9EE4BC4}" type="parTrans" cxnId="{C56FD29F-C5EF-418F-A2D1-64B9C5FB4C55}">
      <dgm:prSet/>
      <dgm:spPr/>
      <dgm:t>
        <a:bodyPr/>
        <a:lstStyle/>
        <a:p>
          <a:endParaRPr lang="pt-BR" b="1"/>
        </a:p>
      </dgm:t>
    </dgm:pt>
    <dgm:pt modelId="{325C144E-7652-4DCD-963A-1DD89D87E8BB}" type="sibTrans" cxnId="{C56FD29F-C5EF-418F-A2D1-64B9C5FB4C55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22C664EE-1760-4315-B833-726C08BD34E5}">
      <dgm:prSet phldrT="[Texto]"/>
      <dgm:spPr/>
      <dgm:t>
        <a:bodyPr/>
        <a:lstStyle/>
        <a:p>
          <a:r>
            <a:rPr lang="pt-BR" b="1" dirty="0" smtClean="0"/>
            <a:t>Fundo FIP retorna $ para Investidores</a:t>
          </a:r>
          <a:endParaRPr lang="pt-BR" b="1" dirty="0"/>
        </a:p>
      </dgm:t>
    </dgm:pt>
    <dgm:pt modelId="{7A7DF922-5143-4CD0-B4F4-6F11BA049314}" type="parTrans" cxnId="{0B76B115-0280-4A2C-B133-8AC4B65B57AB}">
      <dgm:prSet/>
      <dgm:spPr/>
      <dgm:t>
        <a:bodyPr/>
        <a:lstStyle/>
        <a:p>
          <a:endParaRPr lang="pt-BR" b="1"/>
        </a:p>
      </dgm:t>
    </dgm:pt>
    <dgm:pt modelId="{02EC0FD2-ECEC-49AF-B709-4CA3CD9BB7FA}" type="sibTrans" cxnId="{0B76B115-0280-4A2C-B133-8AC4B65B57AB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7E426A2F-D98E-49EF-B3DA-6E7B41EE3B62}" type="pres">
      <dgm:prSet presAssocID="{B72545F5-11F6-4DCA-BB80-CA7C72DBC6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15FC1E-0F8F-4CFD-86A8-1C9D072BFFD1}" type="pres">
      <dgm:prSet presAssocID="{B2FE5F4B-8BFA-4B61-9203-B10C4C88C5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8457F9-43D1-4905-B353-234059F2F858}" type="pres">
      <dgm:prSet presAssocID="{B2FE5F4B-8BFA-4B61-9203-B10C4C88C537}" presName="spNode" presStyleCnt="0"/>
      <dgm:spPr/>
    </dgm:pt>
    <dgm:pt modelId="{41FD2BF8-8A3B-4CA9-A454-E86A148466C4}" type="pres">
      <dgm:prSet presAssocID="{B86C6FA0-8F05-4FC0-A45A-CD3AB220D82C}" presName="sibTrans" presStyleLbl="sibTrans1D1" presStyleIdx="0" presStyleCnt="4"/>
      <dgm:spPr/>
      <dgm:t>
        <a:bodyPr/>
        <a:lstStyle/>
        <a:p>
          <a:endParaRPr lang="pt-BR"/>
        </a:p>
      </dgm:t>
    </dgm:pt>
    <dgm:pt modelId="{B48318AA-2808-43D1-9943-F5100F8ACFF8}" type="pres">
      <dgm:prSet presAssocID="{86DD841E-3894-4695-AAB8-6F1CB29739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BB2D1-7527-4140-A80D-E4FE7123DF52}" type="pres">
      <dgm:prSet presAssocID="{86DD841E-3894-4695-AAB8-6F1CB297395B}" presName="spNode" presStyleCnt="0"/>
      <dgm:spPr/>
    </dgm:pt>
    <dgm:pt modelId="{07E1F0D1-B435-42A8-BE38-B4645473B863}" type="pres">
      <dgm:prSet presAssocID="{A7A77139-0D57-4FF4-A2B8-EE506FCFA778}" presName="sibTrans" presStyleLbl="sibTrans1D1" presStyleIdx="1" presStyleCnt="4"/>
      <dgm:spPr/>
      <dgm:t>
        <a:bodyPr/>
        <a:lstStyle/>
        <a:p>
          <a:endParaRPr lang="pt-BR"/>
        </a:p>
      </dgm:t>
    </dgm:pt>
    <dgm:pt modelId="{110E5A1C-0D64-4E73-8E6E-1ED3EF8E32B9}" type="pres">
      <dgm:prSet presAssocID="{40281AF5-55CA-4B30-8E1B-2F74AAA589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86206-28A4-402A-8F6C-DBC659E54128}" type="pres">
      <dgm:prSet presAssocID="{40281AF5-55CA-4B30-8E1B-2F74AAA5891F}" presName="spNode" presStyleCnt="0"/>
      <dgm:spPr/>
    </dgm:pt>
    <dgm:pt modelId="{9147BA5E-BF7F-4991-9CA0-A2D5F984AC10}" type="pres">
      <dgm:prSet presAssocID="{325C144E-7652-4DCD-963A-1DD89D87E8BB}" presName="sibTrans" presStyleLbl="sibTrans1D1" presStyleIdx="2" presStyleCnt="4"/>
      <dgm:spPr/>
      <dgm:t>
        <a:bodyPr/>
        <a:lstStyle/>
        <a:p>
          <a:endParaRPr lang="pt-BR"/>
        </a:p>
      </dgm:t>
    </dgm:pt>
    <dgm:pt modelId="{1CC94CEF-3362-41A5-9F92-3098D53BE64D}" type="pres">
      <dgm:prSet presAssocID="{22C664EE-1760-4315-B833-726C08BD34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567BDA-ADDC-4CE5-9D8F-48263333E72F}" type="pres">
      <dgm:prSet presAssocID="{22C664EE-1760-4315-B833-726C08BD34E5}" presName="spNode" presStyleCnt="0"/>
      <dgm:spPr/>
    </dgm:pt>
    <dgm:pt modelId="{E832AE9F-0359-4457-8B0C-0B8DE31E14B8}" type="pres">
      <dgm:prSet presAssocID="{02EC0FD2-ECEC-49AF-B709-4CA3CD9BB7FA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DE8EB9F6-43EE-45D3-AC0F-A7A9345042C1}" type="presOf" srcId="{B2FE5F4B-8BFA-4B61-9203-B10C4C88C537}" destId="{3115FC1E-0F8F-4CFD-86A8-1C9D072BFFD1}" srcOrd="0" destOrd="0" presId="urn:microsoft.com/office/officeart/2005/8/layout/cycle6"/>
    <dgm:cxn modelId="{3316BFE7-4A91-4118-840B-1375A8FAF891}" type="presOf" srcId="{02EC0FD2-ECEC-49AF-B709-4CA3CD9BB7FA}" destId="{E832AE9F-0359-4457-8B0C-0B8DE31E14B8}" srcOrd="0" destOrd="0" presId="urn:microsoft.com/office/officeart/2005/8/layout/cycle6"/>
    <dgm:cxn modelId="{0B76B115-0280-4A2C-B133-8AC4B65B57AB}" srcId="{B72545F5-11F6-4DCA-BB80-CA7C72DBC66F}" destId="{22C664EE-1760-4315-B833-726C08BD34E5}" srcOrd="3" destOrd="0" parTransId="{7A7DF922-5143-4CD0-B4F4-6F11BA049314}" sibTransId="{02EC0FD2-ECEC-49AF-B709-4CA3CD9BB7FA}"/>
    <dgm:cxn modelId="{493547DE-9BDA-4640-9006-E38F2F9F2FD0}" type="presOf" srcId="{325C144E-7652-4DCD-963A-1DD89D87E8BB}" destId="{9147BA5E-BF7F-4991-9CA0-A2D5F984AC10}" srcOrd="0" destOrd="0" presId="urn:microsoft.com/office/officeart/2005/8/layout/cycle6"/>
    <dgm:cxn modelId="{88BAE6D8-5CE8-45AC-A11F-B8A8C8F15953}" srcId="{B72545F5-11F6-4DCA-BB80-CA7C72DBC66F}" destId="{86DD841E-3894-4695-AAB8-6F1CB297395B}" srcOrd="1" destOrd="0" parTransId="{3A9EEDD6-580C-4923-A2E7-A3287E5EC8EA}" sibTransId="{A7A77139-0D57-4FF4-A2B8-EE506FCFA778}"/>
    <dgm:cxn modelId="{FDF8894A-AB99-4F36-9214-10F73F0E4027}" type="presOf" srcId="{22C664EE-1760-4315-B833-726C08BD34E5}" destId="{1CC94CEF-3362-41A5-9F92-3098D53BE64D}" srcOrd="0" destOrd="0" presId="urn:microsoft.com/office/officeart/2005/8/layout/cycle6"/>
    <dgm:cxn modelId="{26F3738D-E87D-4E89-AC64-C07313408023}" srcId="{B72545F5-11F6-4DCA-BB80-CA7C72DBC66F}" destId="{B2FE5F4B-8BFA-4B61-9203-B10C4C88C537}" srcOrd="0" destOrd="0" parTransId="{D97509E4-3B36-4909-BE78-D794AEECA1ED}" sibTransId="{B86C6FA0-8F05-4FC0-A45A-CD3AB220D82C}"/>
    <dgm:cxn modelId="{47009E85-6A8D-4CCB-80F3-C5D2F169F5D8}" type="presOf" srcId="{86DD841E-3894-4695-AAB8-6F1CB297395B}" destId="{B48318AA-2808-43D1-9943-F5100F8ACFF8}" srcOrd="0" destOrd="0" presId="urn:microsoft.com/office/officeart/2005/8/layout/cycle6"/>
    <dgm:cxn modelId="{C56FD29F-C5EF-418F-A2D1-64B9C5FB4C55}" srcId="{B72545F5-11F6-4DCA-BB80-CA7C72DBC66F}" destId="{40281AF5-55CA-4B30-8E1B-2F74AAA5891F}" srcOrd="2" destOrd="0" parTransId="{ACC70646-02BC-44DC-B0A8-41CCD9EE4BC4}" sibTransId="{325C144E-7652-4DCD-963A-1DD89D87E8BB}"/>
    <dgm:cxn modelId="{82016976-BF6D-46D0-9A6A-6D742CEA2DB2}" type="presOf" srcId="{B72545F5-11F6-4DCA-BB80-CA7C72DBC66F}" destId="{7E426A2F-D98E-49EF-B3DA-6E7B41EE3B62}" srcOrd="0" destOrd="0" presId="urn:microsoft.com/office/officeart/2005/8/layout/cycle6"/>
    <dgm:cxn modelId="{E658416C-2851-458A-9D5C-321454D72DDF}" type="presOf" srcId="{A7A77139-0D57-4FF4-A2B8-EE506FCFA778}" destId="{07E1F0D1-B435-42A8-BE38-B4645473B863}" srcOrd="0" destOrd="0" presId="urn:microsoft.com/office/officeart/2005/8/layout/cycle6"/>
    <dgm:cxn modelId="{7747097A-93A4-40D0-B7BA-5D1EF610594E}" type="presOf" srcId="{40281AF5-55CA-4B30-8E1B-2F74AAA5891F}" destId="{110E5A1C-0D64-4E73-8E6E-1ED3EF8E32B9}" srcOrd="0" destOrd="0" presId="urn:microsoft.com/office/officeart/2005/8/layout/cycle6"/>
    <dgm:cxn modelId="{F7ABD3F7-DC81-438E-A571-F01DFD7FDF2E}" type="presOf" srcId="{B86C6FA0-8F05-4FC0-A45A-CD3AB220D82C}" destId="{41FD2BF8-8A3B-4CA9-A454-E86A148466C4}" srcOrd="0" destOrd="0" presId="urn:microsoft.com/office/officeart/2005/8/layout/cycle6"/>
    <dgm:cxn modelId="{A3A754B0-586D-4015-A72C-B8ADF7741717}" type="presParOf" srcId="{7E426A2F-D98E-49EF-B3DA-6E7B41EE3B62}" destId="{3115FC1E-0F8F-4CFD-86A8-1C9D072BFFD1}" srcOrd="0" destOrd="0" presId="urn:microsoft.com/office/officeart/2005/8/layout/cycle6"/>
    <dgm:cxn modelId="{4C7DDFBE-F6A9-43F8-9E7C-53CFBBBCF5A5}" type="presParOf" srcId="{7E426A2F-D98E-49EF-B3DA-6E7B41EE3B62}" destId="{3E8457F9-43D1-4905-B353-234059F2F858}" srcOrd="1" destOrd="0" presId="urn:microsoft.com/office/officeart/2005/8/layout/cycle6"/>
    <dgm:cxn modelId="{E95985A6-FF07-4716-85A1-A98A46933DF6}" type="presParOf" srcId="{7E426A2F-D98E-49EF-B3DA-6E7B41EE3B62}" destId="{41FD2BF8-8A3B-4CA9-A454-E86A148466C4}" srcOrd="2" destOrd="0" presId="urn:microsoft.com/office/officeart/2005/8/layout/cycle6"/>
    <dgm:cxn modelId="{AA3D5D8E-91A7-40A7-9823-7A2E81A24294}" type="presParOf" srcId="{7E426A2F-D98E-49EF-B3DA-6E7B41EE3B62}" destId="{B48318AA-2808-43D1-9943-F5100F8ACFF8}" srcOrd="3" destOrd="0" presId="urn:microsoft.com/office/officeart/2005/8/layout/cycle6"/>
    <dgm:cxn modelId="{642F867C-F1EF-4AAB-BBED-69F21C2E40EB}" type="presParOf" srcId="{7E426A2F-D98E-49EF-B3DA-6E7B41EE3B62}" destId="{FC2BB2D1-7527-4140-A80D-E4FE7123DF52}" srcOrd="4" destOrd="0" presId="urn:microsoft.com/office/officeart/2005/8/layout/cycle6"/>
    <dgm:cxn modelId="{06E38AB3-6A98-4074-A447-AF1E1CAA7243}" type="presParOf" srcId="{7E426A2F-D98E-49EF-B3DA-6E7B41EE3B62}" destId="{07E1F0D1-B435-42A8-BE38-B4645473B863}" srcOrd="5" destOrd="0" presId="urn:microsoft.com/office/officeart/2005/8/layout/cycle6"/>
    <dgm:cxn modelId="{8F4604E9-A7A0-4C09-8B69-301C88FE2827}" type="presParOf" srcId="{7E426A2F-D98E-49EF-B3DA-6E7B41EE3B62}" destId="{110E5A1C-0D64-4E73-8E6E-1ED3EF8E32B9}" srcOrd="6" destOrd="0" presId="urn:microsoft.com/office/officeart/2005/8/layout/cycle6"/>
    <dgm:cxn modelId="{64AB5D4D-A99B-408A-8EC3-D21642B33111}" type="presParOf" srcId="{7E426A2F-D98E-49EF-B3DA-6E7B41EE3B62}" destId="{8F686206-28A4-402A-8F6C-DBC659E54128}" srcOrd="7" destOrd="0" presId="urn:microsoft.com/office/officeart/2005/8/layout/cycle6"/>
    <dgm:cxn modelId="{9434C972-637D-4DE0-91CA-3CA8CC11F216}" type="presParOf" srcId="{7E426A2F-D98E-49EF-B3DA-6E7B41EE3B62}" destId="{9147BA5E-BF7F-4991-9CA0-A2D5F984AC10}" srcOrd="8" destOrd="0" presId="urn:microsoft.com/office/officeart/2005/8/layout/cycle6"/>
    <dgm:cxn modelId="{00BB2856-351A-47D9-9EAD-50E0556F7169}" type="presParOf" srcId="{7E426A2F-D98E-49EF-B3DA-6E7B41EE3B62}" destId="{1CC94CEF-3362-41A5-9F92-3098D53BE64D}" srcOrd="9" destOrd="0" presId="urn:microsoft.com/office/officeart/2005/8/layout/cycle6"/>
    <dgm:cxn modelId="{3A2DF0A4-3CF7-42CD-AC41-624623947B32}" type="presParOf" srcId="{7E426A2F-D98E-49EF-B3DA-6E7B41EE3B62}" destId="{E6567BDA-ADDC-4CE5-9D8F-48263333E72F}" srcOrd="10" destOrd="0" presId="urn:microsoft.com/office/officeart/2005/8/layout/cycle6"/>
    <dgm:cxn modelId="{27B6ED41-0040-4ECD-B506-58BFB01BD559}" type="presParOf" srcId="{7E426A2F-D98E-49EF-B3DA-6E7B41EE3B62}" destId="{E832AE9F-0359-4457-8B0C-0B8DE31E14B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B2372DE-62A0-41CE-9521-B139CF2BD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B61C1F-5DCA-4C9D-9636-75583A6BB548}">
      <dgm:prSet custT="1"/>
      <dgm:spPr/>
      <dgm:t>
        <a:bodyPr/>
        <a:lstStyle/>
        <a:p>
          <a:pPr rtl="0"/>
          <a:r>
            <a:rPr lang="pt-BR" sz="2400" dirty="0" smtClean="0"/>
            <a:t>Característica: </a:t>
          </a:r>
        </a:p>
        <a:p>
          <a:pPr rtl="0"/>
          <a:r>
            <a:rPr lang="pt-BR" sz="2400" dirty="0" smtClean="0"/>
            <a:t>- empresas com alto potencial de valorização</a:t>
          </a:r>
        </a:p>
        <a:p>
          <a:pPr rtl="0"/>
          <a:r>
            <a:rPr lang="pt-BR" sz="2400" dirty="0" smtClean="0"/>
            <a:t>- Setores considerados estratégicos pelo gestor do fundo</a:t>
          </a:r>
          <a:endParaRPr lang="pt-BR" sz="2400" dirty="0"/>
        </a:p>
      </dgm:t>
    </dgm:pt>
    <dgm:pt modelId="{885A8F05-DA4B-45C7-A243-6CDEC2C1C03D}" type="parTrans" cxnId="{7B1CA09A-7624-4771-85DE-5D4BB8329776}">
      <dgm:prSet/>
      <dgm:spPr/>
      <dgm:t>
        <a:bodyPr/>
        <a:lstStyle/>
        <a:p>
          <a:endParaRPr lang="pt-BR"/>
        </a:p>
      </dgm:t>
    </dgm:pt>
    <dgm:pt modelId="{D7A6E130-AF15-4D21-B975-DE40436D6D5B}" type="sibTrans" cxnId="{7B1CA09A-7624-4771-85DE-5D4BB8329776}">
      <dgm:prSet/>
      <dgm:spPr/>
      <dgm:t>
        <a:bodyPr/>
        <a:lstStyle/>
        <a:p>
          <a:endParaRPr lang="pt-BR"/>
        </a:p>
      </dgm:t>
    </dgm:pt>
    <dgm:pt modelId="{39576C52-0CB7-4913-89EE-7716755A9A60}" type="pres">
      <dgm:prSet presAssocID="{EB2372DE-62A0-41CE-9521-B139CF2BD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9B85F4-399D-4974-8F0B-760BDBDAB2BE}" type="pres">
      <dgm:prSet presAssocID="{EBB61C1F-5DCA-4C9D-9636-75583A6BB548}" presName="parentText" presStyleLbl="node1" presStyleIdx="0" presStyleCnt="1" custScaleY="315157" custLinFactNeighborX="-7249" custLinFactNeighborY="-3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1CA09A-7624-4771-85DE-5D4BB8329776}" srcId="{EB2372DE-62A0-41CE-9521-B139CF2BD5AC}" destId="{EBB61C1F-5DCA-4C9D-9636-75583A6BB548}" srcOrd="0" destOrd="0" parTransId="{885A8F05-DA4B-45C7-A243-6CDEC2C1C03D}" sibTransId="{D7A6E130-AF15-4D21-B975-DE40436D6D5B}"/>
    <dgm:cxn modelId="{C734894B-7284-472D-BA8F-F1B877C26CF9}" type="presOf" srcId="{EBB61C1F-5DCA-4C9D-9636-75583A6BB548}" destId="{CC9B85F4-399D-4974-8F0B-760BDBDAB2BE}" srcOrd="0" destOrd="0" presId="urn:microsoft.com/office/officeart/2005/8/layout/vList2"/>
    <dgm:cxn modelId="{3922C20F-C9D0-4C11-8DF1-98F0033959A9}" type="presOf" srcId="{EB2372DE-62A0-41CE-9521-B139CF2BD5AC}" destId="{39576C52-0CB7-4913-89EE-7716755A9A60}" srcOrd="0" destOrd="0" presId="urn:microsoft.com/office/officeart/2005/8/layout/vList2"/>
    <dgm:cxn modelId="{428AF3F9-8225-4255-AC12-01AF14CA17B5}" type="presParOf" srcId="{39576C52-0CB7-4913-89EE-7716755A9A60}" destId="{CC9B85F4-399D-4974-8F0B-760BDBDAB2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72545F5-11F6-4DCA-BB80-CA7C72DBC66F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8AF1CE-9200-4E12-93F8-890278699251}">
      <dgm:prSet phldrT="[Texto]"/>
      <dgm:spPr/>
      <dgm:t>
        <a:bodyPr/>
        <a:lstStyle/>
        <a:p>
          <a:r>
            <a:rPr lang="pt-BR" b="1" dirty="0" smtClean="0"/>
            <a:t>FCR investe  </a:t>
          </a:r>
          <a:br>
            <a:rPr lang="pt-BR" b="1" dirty="0" smtClean="0"/>
          </a:br>
          <a:r>
            <a:rPr lang="pt-BR" b="1" dirty="0" smtClean="0"/>
            <a:t>$ em fundo FIP</a:t>
          </a:r>
          <a:endParaRPr lang="pt-BR" b="1" dirty="0"/>
        </a:p>
      </dgm:t>
    </dgm:pt>
    <dgm:pt modelId="{DC61F770-86AD-41BE-A311-660B07FBE142}" type="parTrans" cxnId="{62DBBCB3-31F7-42CA-A631-BE00322F769D}">
      <dgm:prSet/>
      <dgm:spPr/>
      <dgm:t>
        <a:bodyPr/>
        <a:lstStyle/>
        <a:p>
          <a:endParaRPr lang="pt-BR" b="1"/>
        </a:p>
      </dgm:t>
    </dgm:pt>
    <dgm:pt modelId="{5E6992C5-9738-415D-819A-E6F7E4391C48}" type="sibTrans" cxnId="{62DBBCB3-31F7-42CA-A631-BE00322F769D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B2FE5F4B-8BFA-4B61-9203-B10C4C88C537}">
      <dgm:prSet phldrT="[Texto]"/>
      <dgm:spPr/>
      <dgm:t>
        <a:bodyPr/>
        <a:lstStyle/>
        <a:p>
          <a:r>
            <a:rPr lang="pt-BR" b="1" dirty="0" smtClean="0"/>
            <a:t>Fundo FIP investe na empresa</a:t>
          </a:r>
          <a:endParaRPr lang="pt-BR" b="1" dirty="0"/>
        </a:p>
      </dgm:t>
    </dgm:pt>
    <dgm:pt modelId="{D97509E4-3B36-4909-BE78-D794AEECA1ED}" type="parTrans" cxnId="{26F3738D-E87D-4E89-AC64-C07313408023}">
      <dgm:prSet/>
      <dgm:spPr/>
      <dgm:t>
        <a:bodyPr/>
        <a:lstStyle/>
        <a:p>
          <a:endParaRPr lang="pt-BR" b="1"/>
        </a:p>
      </dgm:t>
    </dgm:pt>
    <dgm:pt modelId="{B86C6FA0-8F05-4FC0-A45A-CD3AB220D82C}" type="sibTrans" cxnId="{26F3738D-E87D-4E89-AC64-C07313408023}">
      <dgm:prSet/>
      <dgm:spPr>
        <a:ln w="44450" cap="rnd">
          <a:tailEnd type="triangle"/>
        </a:ln>
      </dgm:spPr>
      <dgm:t>
        <a:bodyPr/>
        <a:lstStyle/>
        <a:p>
          <a:endParaRPr lang="pt-BR" b="1"/>
        </a:p>
      </dgm:t>
    </dgm:pt>
    <dgm:pt modelId="{86DD841E-3894-4695-AAB8-6F1CB297395B}">
      <dgm:prSet phldrT="[Texto]"/>
      <dgm:spPr/>
      <dgm:t>
        <a:bodyPr/>
        <a:lstStyle/>
        <a:p>
          <a:r>
            <a:rPr lang="pt-BR" b="1" dirty="0" smtClean="0"/>
            <a:t>Empresa é acelerada</a:t>
          </a:r>
          <a:endParaRPr lang="pt-BR" b="1" dirty="0"/>
        </a:p>
      </dgm:t>
    </dgm:pt>
    <dgm:pt modelId="{3A9EEDD6-580C-4923-A2E7-A3287E5EC8EA}" type="parTrans" cxnId="{88BAE6D8-5CE8-45AC-A11F-B8A8C8F15953}">
      <dgm:prSet/>
      <dgm:spPr/>
      <dgm:t>
        <a:bodyPr/>
        <a:lstStyle/>
        <a:p>
          <a:endParaRPr lang="pt-BR" b="1"/>
        </a:p>
      </dgm:t>
    </dgm:pt>
    <dgm:pt modelId="{A7A77139-0D57-4FF4-A2B8-EE506FCFA778}" type="sibTrans" cxnId="{88BAE6D8-5CE8-45AC-A11F-B8A8C8F15953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40281AF5-55CA-4B30-8E1B-2F74AAA5891F}">
      <dgm:prSet phldrT="[Texto]"/>
      <dgm:spPr/>
      <dgm:t>
        <a:bodyPr/>
        <a:lstStyle/>
        <a:p>
          <a:r>
            <a:rPr lang="pt-BR" b="1" dirty="0" smtClean="0"/>
            <a:t>Fundo FIP “desinveste”</a:t>
          </a:r>
          <a:endParaRPr lang="pt-BR" b="1" dirty="0"/>
        </a:p>
      </dgm:t>
    </dgm:pt>
    <dgm:pt modelId="{ACC70646-02BC-44DC-B0A8-41CCD9EE4BC4}" type="parTrans" cxnId="{C56FD29F-C5EF-418F-A2D1-64B9C5FB4C55}">
      <dgm:prSet/>
      <dgm:spPr/>
      <dgm:t>
        <a:bodyPr/>
        <a:lstStyle/>
        <a:p>
          <a:endParaRPr lang="pt-BR" b="1"/>
        </a:p>
      </dgm:t>
    </dgm:pt>
    <dgm:pt modelId="{325C144E-7652-4DCD-963A-1DD89D87E8BB}" type="sibTrans" cxnId="{C56FD29F-C5EF-418F-A2D1-64B9C5FB4C55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22C664EE-1760-4315-B833-726C08BD34E5}">
      <dgm:prSet phldrT="[Texto]"/>
      <dgm:spPr/>
      <dgm:t>
        <a:bodyPr/>
        <a:lstStyle/>
        <a:p>
          <a:r>
            <a:rPr lang="pt-BR" b="1" dirty="0" smtClean="0"/>
            <a:t>Fundo FIP retorna $$$$ para FCR</a:t>
          </a:r>
          <a:endParaRPr lang="pt-BR" b="1" dirty="0"/>
        </a:p>
      </dgm:t>
    </dgm:pt>
    <dgm:pt modelId="{7A7DF922-5143-4CD0-B4F4-6F11BA049314}" type="parTrans" cxnId="{0B76B115-0280-4A2C-B133-8AC4B65B57AB}">
      <dgm:prSet/>
      <dgm:spPr/>
      <dgm:t>
        <a:bodyPr/>
        <a:lstStyle/>
        <a:p>
          <a:endParaRPr lang="pt-BR" b="1"/>
        </a:p>
      </dgm:t>
    </dgm:pt>
    <dgm:pt modelId="{02EC0FD2-ECEC-49AF-B709-4CA3CD9BB7FA}" type="sibTrans" cxnId="{0B76B115-0280-4A2C-B133-8AC4B65B57AB}">
      <dgm:prSet/>
      <dgm:spPr>
        <a:ln w="44450">
          <a:tailEnd type="triangle"/>
        </a:ln>
      </dgm:spPr>
      <dgm:t>
        <a:bodyPr/>
        <a:lstStyle/>
        <a:p>
          <a:endParaRPr lang="pt-BR" b="1"/>
        </a:p>
      </dgm:t>
    </dgm:pt>
    <dgm:pt modelId="{7E426A2F-D98E-49EF-B3DA-6E7B41EE3B62}" type="pres">
      <dgm:prSet presAssocID="{B72545F5-11F6-4DCA-BB80-CA7C72DBC6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7A103C-3952-492E-B032-A25D589EB0D9}" type="pres">
      <dgm:prSet presAssocID="{D68AF1CE-9200-4E12-93F8-8902786992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D012E6-EA11-4343-9251-BBADB20E1866}" type="pres">
      <dgm:prSet presAssocID="{D68AF1CE-9200-4E12-93F8-890278699251}" presName="spNode" presStyleCnt="0"/>
      <dgm:spPr/>
    </dgm:pt>
    <dgm:pt modelId="{420474E5-E6D3-4FBF-A844-1A93208C01E5}" type="pres">
      <dgm:prSet presAssocID="{5E6992C5-9738-415D-819A-E6F7E4391C48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115FC1E-0F8F-4CFD-86A8-1C9D072BFFD1}" type="pres">
      <dgm:prSet presAssocID="{B2FE5F4B-8BFA-4B61-9203-B10C4C88C5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8457F9-43D1-4905-B353-234059F2F858}" type="pres">
      <dgm:prSet presAssocID="{B2FE5F4B-8BFA-4B61-9203-B10C4C88C537}" presName="spNode" presStyleCnt="0"/>
      <dgm:spPr/>
    </dgm:pt>
    <dgm:pt modelId="{41FD2BF8-8A3B-4CA9-A454-E86A148466C4}" type="pres">
      <dgm:prSet presAssocID="{B86C6FA0-8F05-4FC0-A45A-CD3AB220D82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B48318AA-2808-43D1-9943-F5100F8ACFF8}" type="pres">
      <dgm:prSet presAssocID="{86DD841E-3894-4695-AAB8-6F1CB29739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BB2D1-7527-4140-A80D-E4FE7123DF52}" type="pres">
      <dgm:prSet presAssocID="{86DD841E-3894-4695-AAB8-6F1CB297395B}" presName="spNode" presStyleCnt="0"/>
      <dgm:spPr/>
    </dgm:pt>
    <dgm:pt modelId="{07E1F0D1-B435-42A8-BE38-B4645473B863}" type="pres">
      <dgm:prSet presAssocID="{A7A77139-0D57-4FF4-A2B8-EE506FCFA778}" presName="sibTrans" presStyleLbl="sibTrans1D1" presStyleIdx="2" presStyleCnt="5"/>
      <dgm:spPr/>
      <dgm:t>
        <a:bodyPr/>
        <a:lstStyle/>
        <a:p>
          <a:endParaRPr lang="pt-BR"/>
        </a:p>
      </dgm:t>
    </dgm:pt>
    <dgm:pt modelId="{110E5A1C-0D64-4E73-8E6E-1ED3EF8E32B9}" type="pres">
      <dgm:prSet presAssocID="{40281AF5-55CA-4B30-8E1B-2F74AAA589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86206-28A4-402A-8F6C-DBC659E54128}" type="pres">
      <dgm:prSet presAssocID="{40281AF5-55CA-4B30-8E1B-2F74AAA5891F}" presName="spNode" presStyleCnt="0"/>
      <dgm:spPr/>
    </dgm:pt>
    <dgm:pt modelId="{9147BA5E-BF7F-4991-9CA0-A2D5F984AC10}" type="pres">
      <dgm:prSet presAssocID="{325C144E-7652-4DCD-963A-1DD89D87E8BB}" presName="sibTrans" presStyleLbl="sibTrans1D1" presStyleIdx="3" presStyleCnt="5"/>
      <dgm:spPr/>
      <dgm:t>
        <a:bodyPr/>
        <a:lstStyle/>
        <a:p>
          <a:endParaRPr lang="pt-BR"/>
        </a:p>
      </dgm:t>
    </dgm:pt>
    <dgm:pt modelId="{1CC94CEF-3362-41A5-9F92-3098D53BE64D}" type="pres">
      <dgm:prSet presAssocID="{22C664EE-1760-4315-B833-726C08BD34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567BDA-ADDC-4CE5-9D8F-48263333E72F}" type="pres">
      <dgm:prSet presAssocID="{22C664EE-1760-4315-B833-726C08BD34E5}" presName="spNode" presStyleCnt="0"/>
      <dgm:spPr/>
    </dgm:pt>
    <dgm:pt modelId="{E832AE9F-0359-4457-8B0C-0B8DE31E14B8}" type="pres">
      <dgm:prSet presAssocID="{02EC0FD2-ECEC-49AF-B709-4CA3CD9BB7F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22DE6614-3AF9-4B81-9CAB-4F964837D184}" type="presOf" srcId="{B2FE5F4B-8BFA-4B61-9203-B10C4C88C537}" destId="{3115FC1E-0F8F-4CFD-86A8-1C9D072BFFD1}" srcOrd="0" destOrd="0" presId="urn:microsoft.com/office/officeart/2005/8/layout/cycle6"/>
    <dgm:cxn modelId="{A020898D-FA21-4363-81B6-AC5EB04CC7FC}" type="presOf" srcId="{325C144E-7652-4DCD-963A-1DD89D87E8BB}" destId="{9147BA5E-BF7F-4991-9CA0-A2D5F984AC10}" srcOrd="0" destOrd="0" presId="urn:microsoft.com/office/officeart/2005/8/layout/cycle6"/>
    <dgm:cxn modelId="{AB963540-F80C-465A-BF91-248CC1EB8CC2}" type="presOf" srcId="{22C664EE-1760-4315-B833-726C08BD34E5}" destId="{1CC94CEF-3362-41A5-9F92-3098D53BE64D}" srcOrd="0" destOrd="0" presId="urn:microsoft.com/office/officeart/2005/8/layout/cycle6"/>
    <dgm:cxn modelId="{0B76B115-0280-4A2C-B133-8AC4B65B57AB}" srcId="{B72545F5-11F6-4DCA-BB80-CA7C72DBC66F}" destId="{22C664EE-1760-4315-B833-726C08BD34E5}" srcOrd="4" destOrd="0" parTransId="{7A7DF922-5143-4CD0-B4F4-6F11BA049314}" sibTransId="{02EC0FD2-ECEC-49AF-B709-4CA3CD9BB7FA}"/>
    <dgm:cxn modelId="{DA60E6C3-68EB-4639-85BA-B753DDD0A16B}" type="presOf" srcId="{5E6992C5-9738-415D-819A-E6F7E4391C48}" destId="{420474E5-E6D3-4FBF-A844-1A93208C01E5}" srcOrd="0" destOrd="0" presId="urn:microsoft.com/office/officeart/2005/8/layout/cycle6"/>
    <dgm:cxn modelId="{88BAE6D8-5CE8-45AC-A11F-B8A8C8F15953}" srcId="{B72545F5-11F6-4DCA-BB80-CA7C72DBC66F}" destId="{86DD841E-3894-4695-AAB8-6F1CB297395B}" srcOrd="2" destOrd="0" parTransId="{3A9EEDD6-580C-4923-A2E7-A3287E5EC8EA}" sibTransId="{A7A77139-0D57-4FF4-A2B8-EE506FCFA778}"/>
    <dgm:cxn modelId="{26F3738D-E87D-4E89-AC64-C07313408023}" srcId="{B72545F5-11F6-4DCA-BB80-CA7C72DBC66F}" destId="{B2FE5F4B-8BFA-4B61-9203-B10C4C88C537}" srcOrd="1" destOrd="0" parTransId="{D97509E4-3B36-4909-BE78-D794AEECA1ED}" sibTransId="{B86C6FA0-8F05-4FC0-A45A-CD3AB220D82C}"/>
    <dgm:cxn modelId="{62DBBCB3-31F7-42CA-A631-BE00322F769D}" srcId="{B72545F5-11F6-4DCA-BB80-CA7C72DBC66F}" destId="{D68AF1CE-9200-4E12-93F8-890278699251}" srcOrd="0" destOrd="0" parTransId="{DC61F770-86AD-41BE-A311-660B07FBE142}" sibTransId="{5E6992C5-9738-415D-819A-E6F7E4391C48}"/>
    <dgm:cxn modelId="{C56FD29F-C5EF-418F-A2D1-64B9C5FB4C55}" srcId="{B72545F5-11F6-4DCA-BB80-CA7C72DBC66F}" destId="{40281AF5-55CA-4B30-8E1B-2F74AAA5891F}" srcOrd="3" destOrd="0" parTransId="{ACC70646-02BC-44DC-B0A8-41CCD9EE4BC4}" sibTransId="{325C144E-7652-4DCD-963A-1DD89D87E8BB}"/>
    <dgm:cxn modelId="{CC310DF2-39FC-43C7-80C1-118C7F15C667}" type="presOf" srcId="{B86C6FA0-8F05-4FC0-A45A-CD3AB220D82C}" destId="{41FD2BF8-8A3B-4CA9-A454-E86A148466C4}" srcOrd="0" destOrd="0" presId="urn:microsoft.com/office/officeart/2005/8/layout/cycle6"/>
    <dgm:cxn modelId="{1580DCFC-77DE-4F23-BD80-2AE98319A8FB}" type="presOf" srcId="{B72545F5-11F6-4DCA-BB80-CA7C72DBC66F}" destId="{7E426A2F-D98E-49EF-B3DA-6E7B41EE3B62}" srcOrd="0" destOrd="0" presId="urn:microsoft.com/office/officeart/2005/8/layout/cycle6"/>
    <dgm:cxn modelId="{EF561300-B49F-4199-B6FE-839670EE7C8C}" type="presOf" srcId="{02EC0FD2-ECEC-49AF-B709-4CA3CD9BB7FA}" destId="{E832AE9F-0359-4457-8B0C-0B8DE31E14B8}" srcOrd="0" destOrd="0" presId="urn:microsoft.com/office/officeart/2005/8/layout/cycle6"/>
    <dgm:cxn modelId="{4201DF3A-F09B-4B98-9578-36551CE7817C}" type="presOf" srcId="{A7A77139-0D57-4FF4-A2B8-EE506FCFA778}" destId="{07E1F0D1-B435-42A8-BE38-B4645473B863}" srcOrd="0" destOrd="0" presId="urn:microsoft.com/office/officeart/2005/8/layout/cycle6"/>
    <dgm:cxn modelId="{276832CB-FAE0-4945-8C3E-BDD8F890332A}" type="presOf" srcId="{D68AF1CE-9200-4E12-93F8-890278699251}" destId="{E07A103C-3952-492E-B032-A25D589EB0D9}" srcOrd="0" destOrd="0" presId="urn:microsoft.com/office/officeart/2005/8/layout/cycle6"/>
    <dgm:cxn modelId="{C2BF68AB-D834-48AA-8A02-881FC43FDCED}" type="presOf" srcId="{86DD841E-3894-4695-AAB8-6F1CB297395B}" destId="{B48318AA-2808-43D1-9943-F5100F8ACFF8}" srcOrd="0" destOrd="0" presId="urn:microsoft.com/office/officeart/2005/8/layout/cycle6"/>
    <dgm:cxn modelId="{5E365893-166A-4EA2-916C-EE294B561386}" type="presOf" srcId="{40281AF5-55CA-4B30-8E1B-2F74AAA5891F}" destId="{110E5A1C-0D64-4E73-8E6E-1ED3EF8E32B9}" srcOrd="0" destOrd="0" presId="urn:microsoft.com/office/officeart/2005/8/layout/cycle6"/>
    <dgm:cxn modelId="{DBF3364A-D53D-4DCD-BA72-AFE3E2F98574}" type="presParOf" srcId="{7E426A2F-D98E-49EF-B3DA-6E7B41EE3B62}" destId="{E07A103C-3952-492E-B032-A25D589EB0D9}" srcOrd="0" destOrd="0" presId="urn:microsoft.com/office/officeart/2005/8/layout/cycle6"/>
    <dgm:cxn modelId="{9047B4B7-0A47-428B-B8AD-305081746D33}" type="presParOf" srcId="{7E426A2F-D98E-49EF-B3DA-6E7B41EE3B62}" destId="{36D012E6-EA11-4343-9251-BBADB20E1866}" srcOrd="1" destOrd="0" presId="urn:microsoft.com/office/officeart/2005/8/layout/cycle6"/>
    <dgm:cxn modelId="{9DAEFEF7-68DC-4BA3-96D1-9B50B9B2D224}" type="presParOf" srcId="{7E426A2F-D98E-49EF-B3DA-6E7B41EE3B62}" destId="{420474E5-E6D3-4FBF-A844-1A93208C01E5}" srcOrd="2" destOrd="0" presId="urn:microsoft.com/office/officeart/2005/8/layout/cycle6"/>
    <dgm:cxn modelId="{0F0488C8-46A1-42A3-A4A7-05CFC7964EEB}" type="presParOf" srcId="{7E426A2F-D98E-49EF-B3DA-6E7B41EE3B62}" destId="{3115FC1E-0F8F-4CFD-86A8-1C9D072BFFD1}" srcOrd="3" destOrd="0" presId="urn:microsoft.com/office/officeart/2005/8/layout/cycle6"/>
    <dgm:cxn modelId="{F6ED0092-79AD-4B4D-B8DC-9B29940D6C8B}" type="presParOf" srcId="{7E426A2F-D98E-49EF-B3DA-6E7B41EE3B62}" destId="{3E8457F9-43D1-4905-B353-234059F2F858}" srcOrd="4" destOrd="0" presId="urn:microsoft.com/office/officeart/2005/8/layout/cycle6"/>
    <dgm:cxn modelId="{5005D5AF-A40C-4B7C-88EA-1744D4D6D802}" type="presParOf" srcId="{7E426A2F-D98E-49EF-B3DA-6E7B41EE3B62}" destId="{41FD2BF8-8A3B-4CA9-A454-E86A148466C4}" srcOrd="5" destOrd="0" presId="urn:microsoft.com/office/officeart/2005/8/layout/cycle6"/>
    <dgm:cxn modelId="{77AF81ED-1BA1-4FF2-9FCC-E60A63AA68CF}" type="presParOf" srcId="{7E426A2F-D98E-49EF-B3DA-6E7B41EE3B62}" destId="{B48318AA-2808-43D1-9943-F5100F8ACFF8}" srcOrd="6" destOrd="0" presId="urn:microsoft.com/office/officeart/2005/8/layout/cycle6"/>
    <dgm:cxn modelId="{4549BC9C-88A6-4C93-A65A-F045C45ACC5F}" type="presParOf" srcId="{7E426A2F-D98E-49EF-B3DA-6E7B41EE3B62}" destId="{FC2BB2D1-7527-4140-A80D-E4FE7123DF52}" srcOrd="7" destOrd="0" presId="urn:microsoft.com/office/officeart/2005/8/layout/cycle6"/>
    <dgm:cxn modelId="{E1B6A870-7D81-432F-B9DC-BED634389ABD}" type="presParOf" srcId="{7E426A2F-D98E-49EF-B3DA-6E7B41EE3B62}" destId="{07E1F0D1-B435-42A8-BE38-B4645473B863}" srcOrd="8" destOrd="0" presId="urn:microsoft.com/office/officeart/2005/8/layout/cycle6"/>
    <dgm:cxn modelId="{00FA5DD9-C1DE-4C86-94F5-B1E0F3757AED}" type="presParOf" srcId="{7E426A2F-D98E-49EF-B3DA-6E7B41EE3B62}" destId="{110E5A1C-0D64-4E73-8E6E-1ED3EF8E32B9}" srcOrd="9" destOrd="0" presId="urn:microsoft.com/office/officeart/2005/8/layout/cycle6"/>
    <dgm:cxn modelId="{4536024E-6A65-44EA-A598-AE04BCDCF4DA}" type="presParOf" srcId="{7E426A2F-D98E-49EF-B3DA-6E7B41EE3B62}" destId="{8F686206-28A4-402A-8F6C-DBC659E54128}" srcOrd="10" destOrd="0" presId="urn:microsoft.com/office/officeart/2005/8/layout/cycle6"/>
    <dgm:cxn modelId="{9009F04C-602B-481D-BFFE-3216245E384C}" type="presParOf" srcId="{7E426A2F-D98E-49EF-B3DA-6E7B41EE3B62}" destId="{9147BA5E-BF7F-4991-9CA0-A2D5F984AC10}" srcOrd="11" destOrd="0" presId="urn:microsoft.com/office/officeart/2005/8/layout/cycle6"/>
    <dgm:cxn modelId="{913DC4D7-D3A6-4FD2-96B0-DD4AA07F1714}" type="presParOf" srcId="{7E426A2F-D98E-49EF-B3DA-6E7B41EE3B62}" destId="{1CC94CEF-3362-41A5-9F92-3098D53BE64D}" srcOrd="12" destOrd="0" presId="urn:microsoft.com/office/officeart/2005/8/layout/cycle6"/>
    <dgm:cxn modelId="{792887D1-48CE-4C2F-8F36-90D773F25B53}" type="presParOf" srcId="{7E426A2F-D98E-49EF-B3DA-6E7B41EE3B62}" destId="{E6567BDA-ADDC-4CE5-9D8F-48263333E72F}" srcOrd="13" destOrd="0" presId="urn:microsoft.com/office/officeart/2005/8/layout/cycle6"/>
    <dgm:cxn modelId="{4BD2F3B1-5AB8-499B-A691-09840D078320}" type="presParOf" srcId="{7E426A2F-D98E-49EF-B3DA-6E7B41EE3B62}" destId="{E832AE9F-0359-4457-8B0C-0B8DE31E14B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3AFCD112-D0C6-451A-942C-388E5C6C4F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79D83E-9021-41AD-929B-87B5B784DAE1}">
      <dgm:prSet/>
      <dgm:spPr/>
      <dgm:t>
        <a:bodyPr/>
        <a:lstStyle/>
        <a:p>
          <a:pPr rtl="0"/>
          <a:r>
            <a:rPr lang="pt-BR" dirty="0" smtClean="0"/>
            <a:t>Comitê temático de Investimento e Financiamento</a:t>
          </a:r>
          <a:endParaRPr lang="pt-BR" dirty="0"/>
        </a:p>
      </dgm:t>
    </dgm:pt>
    <dgm:pt modelId="{E916A51D-DC9E-457F-AC35-17DA876F4BAA}" type="parTrans" cxnId="{A598F7B7-9890-435E-88E7-889AD7587505}">
      <dgm:prSet/>
      <dgm:spPr/>
      <dgm:t>
        <a:bodyPr/>
        <a:lstStyle/>
        <a:p>
          <a:endParaRPr lang="pt-BR"/>
        </a:p>
      </dgm:t>
    </dgm:pt>
    <dgm:pt modelId="{927ABADD-34D6-4BDF-8FBF-2F435FA04369}" type="sibTrans" cxnId="{A598F7B7-9890-435E-88E7-889AD7587505}">
      <dgm:prSet/>
      <dgm:spPr/>
      <dgm:t>
        <a:bodyPr/>
        <a:lstStyle/>
        <a:p>
          <a:endParaRPr lang="pt-BR"/>
        </a:p>
      </dgm:t>
    </dgm:pt>
    <dgm:pt modelId="{078DFEFF-DA4D-43FC-94A3-8A4EE884925B}" type="pres">
      <dgm:prSet presAssocID="{3AFCD112-D0C6-451A-942C-388E5C6C4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E67616-3A62-456D-86DE-90018FF7E06B}" type="pres">
      <dgm:prSet presAssocID="{5879D83E-9021-41AD-929B-87B5B784DAE1}" presName="parentText" presStyleLbl="node1" presStyleIdx="0" presStyleCnt="1" custLinFactNeighborX="-17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1E6CD7-FD95-4C4A-98AE-8C834E119E93}" type="presOf" srcId="{5879D83E-9021-41AD-929B-87B5B784DAE1}" destId="{E6E67616-3A62-456D-86DE-90018FF7E06B}" srcOrd="0" destOrd="0" presId="urn:microsoft.com/office/officeart/2005/8/layout/vList2"/>
    <dgm:cxn modelId="{47E636E3-3BF9-4FB2-94DA-E4A7FF375273}" type="presOf" srcId="{3AFCD112-D0C6-451A-942C-388E5C6C4FD1}" destId="{078DFEFF-DA4D-43FC-94A3-8A4EE884925B}" srcOrd="0" destOrd="0" presId="urn:microsoft.com/office/officeart/2005/8/layout/vList2"/>
    <dgm:cxn modelId="{A598F7B7-9890-435E-88E7-889AD7587505}" srcId="{3AFCD112-D0C6-451A-942C-388E5C6C4FD1}" destId="{5879D83E-9021-41AD-929B-87B5B784DAE1}" srcOrd="0" destOrd="0" parTransId="{E916A51D-DC9E-457F-AC35-17DA876F4BAA}" sibTransId="{927ABADD-34D6-4BDF-8FBF-2F435FA04369}"/>
    <dgm:cxn modelId="{ECBBB44F-7913-40E2-92C9-B8CB1255403C}" type="presParOf" srcId="{078DFEFF-DA4D-43FC-94A3-8A4EE884925B}" destId="{E6E67616-3A62-456D-86DE-90018FF7E0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1209C25-0506-4842-A7E5-1C6873A6B80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61463F-791D-440C-9477-AB3064E2F0B5}">
      <dgm:prSet/>
      <dgm:spPr/>
      <dgm:t>
        <a:bodyPr/>
        <a:lstStyle/>
        <a:p>
          <a:pPr rtl="0"/>
          <a:r>
            <a: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princípio, uma vez aprovados pela ALEP, podem ter alocação imediata de recursos.</a:t>
          </a:r>
          <a:endParaRPr lang="pt-BR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13F5A-75AC-46BB-B63F-D92E9E3E4B3A}" type="parTrans" cxnId="{C82EC35C-19D1-40DB-BF27-2ABEEED78F7F}">
      <dgm:prSet/>
      <dgm:spPr/>
      <dgm:t>
        <a:bodyPr/>
        <a:lstStyle/>
        <a:p>
          <a:endParaRPr lang="pt-BR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45299-8F6C-4BD7-BE74-0AFE5674C502}" type="sibTrans" cxnId="{C82EC35C-19D1-40DB-BF27-2ABEEED78F7F}">
      <dgm:prSet/>
      <dgm:spPr/>
      <dgm:t>
        <a:bodyPr/>
        <a:lstStyle/>
        <a:p>
          <a:endParaRPr lang="pt-BR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5FD30-1706-4D5E-A212-5DF189484158}" type="pres">
      <dgm:prSet presAssocID="{51209C25-0506-4842-A7E5-1C6873A6B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EE51F7-D2F4-42BA-B042-6E4C9B33820C}" type="pres">
      <dgm:prSet presAssocID="{9B61463F-791D-440C-9477-AB3064E2F0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E421E6-A57C-45B1-939B-E6727DEB1DBD}" type="presOf" srcId="{51209C25-0506-4842-A7E5-1C6873A6B807}" destId="{1545FD30-1706-4D5E-A212-5DF189484158}" srcOrd="0" destOrd="0" presId="urn:microsoft.com/office/officeart/2005/8/layout/vList2"/>
    <dgm:cxn modelId="{C82EC35C-19D1-40DB-BF27-2ABEEED78F7F}" srcId="{51209C25-0506-4842-A7E5-1C6873A6B807}" destId="{9B61463F-791D-440C-9477-AB3064E2F0B5}" srcOrd="0" destOrd="0" parTransId="{91813F5A-75AC-46BB-B63F-D92E9E3E4B3A}" sibTransId="{50B45299-8F6C-4BD7-BE74-0AFE5674C502}"/>
    <dgm:cxn modelId="{6D593CF6-469C-4E10-9306-F7A8C8E11B9D}" type="presOf" srcId="{9B61463F-791D-440C-9477-AB3064E2F0B5}" destId="{00EE51F7-D2F4-42BA-B042-6E4C9B33820C}" srcOrd="0" destOrd="0" presId="urn:microsoft.com/office/officeart/2005/8/layout/vList2"/>
    <dgm:cxn modelId="{32236210-514A-4FF9-B57B-822C4CB6D6F1}" type="presParOf" srcId="{1545FD30-1706-4D5E-A212-5DF189484158}" destId="{00EE51F7-D2F4-42BA-B042-6E4C9B3382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1209C25-0506-4842-A7E5-1C6873A6B80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61463F-791D-440C-9477-AB3064E2F0B5}">
      <dgm:prSet custT="1"/>
      <dgm:spPr/>
      <dgm:t>
        <a:bodyPr/>
        <a:lstStyle/>
        <a:p>
          <a:pPr rtl="0"/>
          <a:r>
            <a:rPr lang="pt-BR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Mobilização das entidades representadas no FOPEME para tramitação na ALEP.</a:t>
          </a:r>
          <a:endParaRPr lang="pt-BR" sz="17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13F5A-75AC-46BB-B63F-D92E9E3E4B3A}" type="parTrans" cxnId="{C82EC35C-19D1-40DB-BF27-2ABEEED78F7F}">
      <dgm:prSet/>
      <dgm:spPr/>
      <dgm:t>
        <a:bodyPr/>
        <a:lstStyle/>
        <a:p>
          <a:endParaRPr lang="pt-BR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45299-8F6C-4BD7-BE74-0AFE5674C502}" type="sibTrans" cxnId="{C82EC35C-19D1-40DB-BF27-2ABEEED78F7F}">
      <dgm:prSet/>
      <dgm:spPr/>
      <dgm:t>
        <a:bodyPr/>
        <a:lstStyle/>
        <a:p>
          <a:endParaRPr lang="pt-BR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5FD30-1706-4D5E-A212-5DF189484158}" type="pres">
      <dgm:prSet presAssocID="{51209C25-0506-4842-A7E5-1C6873A6B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EE51F7-D2F4-42BA-B042-6E4C9B33820C}" type="pres">
      <dgm:prSet presAssocID="{9B61463F-791D-440C-9477-AB3064E2F0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3AF82C-9608-4559-ACC7-89C1EEC4259E}" type="presOf" srcId="{9B61463F-791D-440C-9477-AB3064E2F0B5}" destId="{00EE51F7-D2F4-42BA-B042-6E4C9B33820C}" srcOrd="0" destOrd="0" presId="urn:microsoft.com/office/officeart/2005/8/layout/vList2"/>
    <dgm:cxn modelId="{C82EC35C-19D1-40DB-BF27-2ABEEED78F7F}" srcId="{51209C25-0506-4842-A7E5-1C6873A6B807}" destId="{9B61463F-791D-440C-9477-AB3064E2F0B5}" srcOrd="0" destOrd="0" parTransId="{91813F5A-75AC-46BB-B63F-D92E9E3E4B3A}" sibTransId="{50B45299-8F6C-4BD7-BE74-0AFE5674C502}"/>
    <dgm:cxn modelId="{617DE320-6C00-4732-8549-46C98EE37ABB}" type="presOf" srcId="{51209C25-0506-4842-A7E5-1C6873A6B807}" destId="{1545FD30-1706-4D5E-A212-5DF189484158}" srcOrd="0" destOrd="0" presId="urn:microsoft.com/office/officeart/2005/8/layout/vList2"/>
    <dgm:cxn modelId="{7516F1F3-F17D-462C-92C5-ACFCFBCD157F}" type="presParOf" srcId="{1545FD30-1706-4D5E-A212-5DF189484158}" destId="{00EE51F7-D2F4-42BA-B042-6E4C9B3382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C802AFA1-8711-43DC-AE85-45E3219AF895}">
      <dgm:prSet phldrT="[Texto]" phldr="1"/>
      <dgm:spPr/>
      <dgm:t>
        <a:bodyPr/>
        <a:lstStyle/>
        <a:p>
          <a:endParaRPr lang="pt-BR" dirty="0"/>
        </a:p>
      </dgm:t>
    </dgm:pt>
    <dgm:pt modelId="{E1CA3F52-93AC-4482-A13D-644135BB1760}" type="parTrans" cxnId="{4DF5938C-FD70-4A78-B6F4-85B69098743D}">
      <dgm:prSet/>
      <dgm:spPr/>
      <dgm:t>
        <a:bodyPr/>
        <a:lstStyle/>
        <a:p>
          <a:endParaRPr lang="pt-BR"/>
        </a:p>
      </dgm:t>
    </dgm:pt>
    <dgm:pt modelId="{7F642212-9A78-4587-81E6-4360FC85FF96}" type="sibTrans" cxnId="{4DF5938C-FD70-4A78-B6F4-85B69098743D}">
      <dgm:prSet/>
      <dgm:spPr/>
      <dgm:t>
        <a:bodyPr/>
        <a:lstStyle/>
        <a:p>
          <a:endParaRPr lang="pt-BR"/>
        </a:p>
      </dgm:t>
    </dgm:pt>
    <dgm:pt modelId="{D26598E0-A217-4E24-BFA5-26A2A53DA395}">
      <dgm:prSet phldrT="[Texto]" phldr="1" custLinFactNeighborX="13284" custLinFactNeighborY="-2"/>
      <dgm:spPr/>
      <dgm:t>
        <a:bodyPr/>
        <a:lstStyle/>
        <a:p>
          <a:endParaRPr lang="pt-BR" dirty="0"/>
        </a:p>
      </dgm:t>
    </dgm:pt>
    <dgm:pt modelId="{7C94370E-E748-48E6-879F-099F15473607}" type="parTrans" cxnId="{EB428B96-B2AD-4A69-8D79-28AE994D429F}">
      <dgm:prSet/>
      <dgm:spPr/>
      <dgm:t>
        <a:bodyPr/>
        <a:lstStyle/>
        <a:p>
          <a:endParaRPr lang="pt-BR"/>
        </a:p>
      </dgm:t>
    </dgm:pt>
    <dgm:pt modelId="{9BA752DC-124B-4D5A-BBF9-FA26BA9993AD}" type="sibTrans" cxnId="{EB428B96-B2AD-4A69-8D79-28AE994D429F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 custLinFactNeighborX="-6044" custLinFactNeighborY="1978"/>
      <dgm:spPr/>
      <dgm:t>
        <a:bodyPr/>
        <a:lstStyle/>
        <a:p>
          <a:endParaRPr lang="pt-BR"/>
        </a:p>
      </dgm:t>
    </dgm:pt>
  </dgm:ptLst>
  <dgm:cxnLst>
    <dgm:cxn modelId="{4DF5938C-FD70-4A78-B6F4-85B69098743D}" srcId="{795123DA-5127-4C29-B86D-57462C2A72DD}" destId="{C802AFA1-8711-43DC-AE85-45E3219AF895}" srcOrd="2" destOrd="0" parTransId="{E1CA3F52-93AC-4482-A13D-644135BB1760}" sibTransId="{7F642212-9A78-4587-81E6-4360FC85FF96}"/>
    <dgm:cxn modelId="{EB428B96-B2AD-4A69-8D79-28AE994D429F}" srcId="{795123DA-5127-4C29-B86D-57462C2A72DD}" destId="{D26598E0-A217-4E24-BFA5-26A2A53DA395}" srcOrd="1" destOrd="0" parTransId="{7C94370E-E748-48E6-879F-099F15473607}" sibTransId="{9BA752DC-124B-4D5A-BBF9-FA26BA9993AD}"/>
    <dgm:cxn modelId="{08E67790-89B5-4457-A5A9-831588DD5D96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94DB6E6A-512F-437F-8CAC-B9352740BEC8}" type="presOf" srcId="{963E33F3-3FBB-4FE5-99BF-8EB16B4125E7}" destId="{21820C41-60EE-497D-9BBB-EB478040590C}" srcOrd="0" destOrd="0" presId="urn:microsoft.com/office/officeart/2005/8/layout/radial1"/>
    <dgm:cxn modelId="{8A4001EC-AC4D-40FD-A850-A315BB075C11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8BF21241-65A7-460B-9E60-D462376F65F4}" type="presOf" srcId="{963E33F3-3FBB-4FE5-99BF-8EB16B4125E7}" destId="{21820C41-60EE-497D-9BBB-EB478040590C}" srcOrd="0" destOrd="0" presId="urn:microsoft.com/office/officeart/2005/8/layout/radial1"/>
    <dgm:cxn modelId="{C0068F37-E4EA-4A89-9B0E-C413B42243C1}" type="presOf" srcId="{795123DA-5127-4C29-B86D-57462C2A72DD}" destId="{A2466F9B-0CB1-4EA8-B56C-81D6A790B00A}" srcOrd="0" destOrd="0" presId="urn:microsoft.com/office/officeart/2005/8/layout/radial1"/>
    <dgm:cxn modelId="{7A64254C-34AD-4F4B-86DA-4DD83A2DAD9E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A1D7B74E-5C77-4336-B453-790D02D58E18}" type="presOf" srcId="{795123DA-5127-4C29-B86D-57462C2A72DD}" destId="{A2466F9B-0CB1-4EA8-B56C-81D6A790B00A}" srcOrd="0" destOrd="0" presId="urn:microsoft.com/office/officeart/2005/8/layout/radial1"/>
    <dgm:cxn modelId="{9D649771-09CF-4AD0-8DCC-C1D026193210}" type="presOf" srcId="{963E33F3-3FBB-4FE5-99BF-8EB16B4125E7}" destId="{21820C41-60EE-497D-9BBB-EB478040590C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33300F5F-3FCE-445E-B80D-4743C067D88E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123DA-5127-4C29-B86D-57462C2A72DD}" type="doc">
      <dgm:prSet loTypeId="urn:microsoft.com/office/officeart/2005/8/layout/radial1" loCatId="cycle" qsTypeId="urn:microsoft.com/office/officeart/2005/8/quickstyle/3d3" qsCatId="3D" csTypeId="urn:microsoft.com/office/officeart/2005/8/colors/accent0_2" csCatId="mainScheme" phldr="0"/>
      <dgm:spPr/>
      <dgm:t>
        <a:bodyPr/>
        <a:lstStyle/>
        <a:p>
          <a:endParaRPr lang="pt-BR"/>
        </a:p>
      </dgm:t>
    </dgm:pt>
    <dgm:pt modelId="{963E33F3-3FBB-4FE5-99BF-8EB16B4125E7}">
      <dgm:prSet phldrT="[Texto]" phldr="1"/>
      <dgm:spPr/>
      <dgm:t>
        <a:bodyPr/>
        <a:lstStyle/>
        <a:p>
          <a:endParaRPr lang="pt-BR" dirty="0"/>
        </a:p>
      </dgm:t>
    </dgm:pt>
    <dgm:pt modelId="{AAED8124-43E2-4BD7-A2B2-3852C0286C26}" type="parTrans" cxnId="{BDB9E66B-CD36-44F2-8AC2-F93A1D603105}">
      <dgm:prSet/>
      <dgm:spPr/>
      <dgm:t>
        <a:bodyPr/>
        <a:lstStyle/>
        <a:p>
          <a:endParaRPr lang="pt-BR"/>
        </a:p>
      </dgm:t>
    </dgm:pt>
    <dgm:pt modelId="{7A826716-D19E-43EA-B605-15B8D6CFEDAB}" type="sibTrans" cxnId="{BDB9E66B-CD36-44F2-8AC2-F93A1D603105}">
      <dgm:prSet/>
      <dgm:spPr/>
      <dgm:t>
        <a:bodyPr/>
        <a:lstStyle/>
        <a:p>
          <a:endParaRPr lang="pt-BR"/>
        </a:p>
      </dgm:t>
    </dgm:pt>
    <dgm:pt modelId="{A2466F9B-0CB1-4EA8-B56C-81D6A790B00A}" type="pres">
      <dgm:prSet presAssocID="{795123DA-5127-4C29-B86D-57462C2A72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820C41-60EE-497D-9BBB-EB478040590C}" type="pres">
      <dgm:prSet presAssocID="{963E33F3-3FBB-4FE5-99BF-8EB16B4125E7}" presName="centerShape" presStyleLbl="node0" presStyleIdx="0" presStyleCnt="1"/>
      <dgm:spPr/>
      <dgm:t>
        <a:bodyPr/>
        <a:lstStyle/>
        <a:p>
          <a:endParaRPr lang="pt-BR"/>
        </a:p>
      </dgm:t>
    </dgm:pt>
  </dgm:ptLst>
  <dgm:cxnLst>
    <dgm:cxn modelId="{5781E370-237A-42D1-9E18-82D7BD603F32}" type="presOf" srcId="{795123DA-5127-4C29-B86D-57462C2A72DD}" destId="{A2466F9B-0CB1-4EA8-B56C-81D6A790B00A}" srcOrd="0" destOrd="0" presId="urn:microsoft.com/office/officeart/2005/8/layout/radial1"/>
    <dgm:cxn modelId="{BDB9E66B-CD36-44F2-8AC2-F93A1D603105}" srcId="{795123DA-5127-4C29-B86D-57462C2A72DD}" destId="{963E33F3-3FBB-4FE5-99BF-8EB16B4125E7}" srcOrd="0" destOrd="0" parTransId="{AAED8124-43E2-4BD7-A2B2-3852C0286C26}" sibTransId="{7A826716-D19E-43EA-B605-15B8D6CFEDAB}"/>
    <dgm:cxn modelId="{71A588A6-2436-4817-B33E-9436EE9218DE}" type="presOf" srcId="{963E33F3-3FBB-4FE5-99BF-8EB16B4125E7}" destId="{21820C41-60EE-497D-9BBB-EB478040590C}" srcOrd="0" destOrd="0" presId="urn:microsoft.com/office/officeart/2005/8/layout/radial1"/>
    <dgm:cxn modelId="{3CEC2BB1-9C84-44A4-B86C-F4E565D54A59}" type="presParOf" srcId="{A2466F9B-0CB1-4EA8-B56C-81D6A790B00A}" destId="{21820C41-60EE-497D-9BBB-EB478040590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375A8-D5D9-4864-8681-C9C421A773CE}">
      <dsp:nvSpPr>
        <dsp:cNvPr id="0" name=""/>
        <dsp:cNvSpPr/>
      </dsp:nvSpPr>
      <dsp:spPr>
        <a:xfrm>
          <a:off x="0" y="159"/>
          <a:ext cx="9000000" cy="539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Volume de recursos liberados aos municípios em 2016 foi recorde atingindo </a:t>
          </a:r>
          <a:r>
            <a:rPr lang="pt-BR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R$ 275,3 milhões</a:t>
          </a:r>
          <a:endParaRPr lang="pt-BR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45" y="26504"/>
        <a:ext cx="8947310" cy="4869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864377" y="14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1033061" y="168698"/>
        <a:ext cx="814478" cy="8144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13320"/>
          <a:ext cx="684000" cy="23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FUNDO SUL DE INOVAÇÃO</a:t>
          </a:r>
          <a:endParaRPr lang="pt-BR" sz="600" kern="1200" dirty="0"/>
        </a:p>
      </dsp:txBody>
      <dsp:txXfrm>
        <a:off x="11651" y="24971"/>
        <a:ext cx="660698" cy="2153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42A44-C0F6-4042-AABD-B7D9F0A6E333}">
      <dsp:nvSpPr>
        <dsp:cNvPr id="0" name=""/>
        <dsp:cNvSpPr/>
      </dsp:nvSpPr>
      <dsp:spPr>
        <a:xfrm>
          <a:off x="0" y="9557"/>
          <a:ext cx="1202573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Fundos FIP</a:t>
          </a:r>
          <a:endParaRPr lang="pt-BR" sz="1500" b="1" kern="1200" dirty="0"/>
        </a:p>
      </dsp:txBody>
      <dsp:txXfrm>
        <a:off x="17563" y="27120"/>
        <a:ext cx="1167447" cy="32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39333-69B0-4046-BB5C-67606B67F72E}">
      <dsp:nvSpPr>
        <dsp:cNvPr id="0" name=""/>
        <dsp:cNvSpPr/>
      </dsp:nvSpPr>
      <dsp:spPr>
        <a:xfrm>
          <a:off x="0" y="7919"/>
          <a:ext cx="9000000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Recursos liberados a empresas de todos os portes em 2016 já ultrapassam </a:t>
          </a:r>
          <a:r>
            <a:rPr lang="pt-BR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R$ 110 milhões</a:t>
          </a:r>
          <a:endParaRPr lang="pt-BR" sz="1800" b="1" kern="1200" dirty="0"/>
        </a:p>
      </dsp:txBody>
      <dsp:txXfrm>
        <a:off x="25587" y="33506"/>
        <a:ext cx="8948826" cy="4729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0"/>
          <a:ext cx="936104" cy="251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89" y="12289"/>
        <a:ext cx="911526" cy="2271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0"/>
          <a:ext cx="936104" cy="251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89" y="12289"/>
        <a:ext cx="911526" cy="2271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0"/>
          <a:ext cx="936104" cy="251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89" y="12289"/>
        <a:ext cx="911526" cy="2271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0"/>
          <a:ext cx="936104" cy="251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FUNDO SUL DE INOVAÇÃO</a:t>
          </a:r>
          <a:endParaRPr lang="pt-B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89" y="12289"/>
        <a:ext cx="911526" cy="2271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50692" y="281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219376" y="168965"/>
        <a:ext cx="814478" cy="8144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048" y="0"/>
          <a:ext cx="1440159" cy="1440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 dirty="0"/>
        </a:p>
      </dsp:txBody>
      <dsp:txXfrm>
        <a:off x="642954" y="210906"/>
        <a:ext cx="1018347" cy="101834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F1ED0-C564-4C1D-AF50-E52C61166E73}">
      <dsp:nvSpPr>
        <dsp:cNvPr id="0" name=""/>
        <dsp:cNvSpPr/>
      </dsp:nvSpPr>
      <dsp:spPr>
        <a:xfrm>
          <a:off x="0" y="7919"/>
          <a:ext cx="9000000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A carteira de crédito da Fomento Paraná chegou a </a:t>
          </a:r>
          <a:r>
            <a:rPr lang="pt-BR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R$ 1,1 bilhão</a:t>
          </a:r>
          <a:r>
            <a:rPr lang="pt-BR" sz="18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b="0" kern="1200" dirty="0" smtClean="0"/>
            <a:t>– alta de 17% até novembro.</a:t>
          </a:r>
          <a:endParaRPr lang="pt-BR" sz="1800" b="0" kern="1200" dirty="0"/>
        </a:p>
      </dsp:txBody>
      <dsp:txXfrm>
        <a:off x="25587" y="33506"/>
        <a:ext cx="8948826" cy="47298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864377" y="14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1033061" y="168698"/>
        <a:ext cx="814478" cy="81447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ABCF-FCD0-49D7-83C8-3CE6D0F6D3CA}">
      <dsp:nvSpPr>
        <dsp:cNvPr id="0" name=""/>
        <dsp:cNvSpPr/>
      </dsp:nvSpPr>
      <dsp:spPr>
        <a:xfrm>
          <a:off x="0" y="13320"/>
          <a:ext cx="684000" cy="23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 smtClean="0"/>
            <a:t>FUNDO SUL DE INOVAÇÃO</a:t>
          </a:r>
          <a:endParaRPr lang="pt-BR" sz="600" kern="1200" dirty="0"/>
        </a:p>
      </dsp:txBody>
      <dsp:txXfrm>
        <a:off x="11651" y="24971"/>
        <a:ext cx="660698" cy="2153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Racionalização Burocrática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Capacitação Empreendedora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37808-889F-4CFF-96FC-FA7F741F2E8C}">
      <dsp:nvSpPr>
        <dsp:cNvPr id="0" name=""/>
        <dsp:cNvSpPr/>
      </dsp:nvSpPr>
      <dsp:spPr>
        <a:xfrm>
          <a:off x="0" y="7919"/>
          <a:ext cx="9000000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Novo sistema informatizado para microcrédito – </a:t>
          </a:r>
          <a:r>
            <a:rPr lang="pt-BR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de 50% </a:t>
          </a:r>
          <a:r>
            <a:rPr lang="pt-BR" sz="1800" b="0" kern="1200" dirty="0" smtClean="0"/>
            <a:t>no volume de financiamentos. </a:t>
          </a:r>
          <a:endParaRPr lang="pt-BR" sz="1800" b="0" kern="1200" dirty="0"/>
        </a:p>
      </dsp:txBody>
      <dsp:txXfrm>
        <a:off x="25587" y="33506"/>
        <a:ext cx="8948826" cy="47298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Tecnologia e Inovação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Comércio Exterior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Acesso a Mercados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Acompanhamento Tributário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8F93C-32B6-4BFA-BFDD-9F52DE2C5195}">
      <dsp:nvSpPr>
        <dsp:cNvPr id="0" name=""/>
        <dsp:cNvSpPr/>
      </dsp:nvSpPr>
      <dsp:spPr>
        <a:xfrm>
          <a:off x="0" y="719"/>
          <a:ext cx="6480000" cy="89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STATUS: Desde 30/09 encontra-se na Casa Civil, aguardando análise e providências para envio à ALEP.</a:t>
          </a:r>
          <a:endParaRPr lang="pt-BR" sz="2000" kern="1200" dirty="0"/>
        </a:p>
      </dsp:txBody>
      <dsp:txXfrm>
        <a:off x="43864" y="44583"/>
        <a:ext cx="6392272" cy="81083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1877-9B87-4B0B-A195-37A6DDAF4FD4}">
      <dsp:nvSpPr>
        <dsp:cNvPr id="0" name=""/>
        <dsp:cNvSpPr/>
      </dsp:nvSpPr>
      <dsp:spPr>
        <a:xfrm>
          <a:off x="0" y="93"/>
          <a:ext cx="5940000" cy="369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Instrução CVM 391/2003 e suas atualizações</a:t>
          </a:r>
          <a:endParaRPr lang="pt-BR" sz="2000" kern="1200"/>
        </a:p>
      </dsp:txBody>
      <dsp:txXfrm>
        <a:off x="18020" y="18113"/>
        <a:ext cx="5903960" cy="33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3B38-1A14-4D65-88FD-DF86A2CF0692}">
      <dsp:nvSpPr>
        <dsp:cNvPr id="0" name=""/>
        <dsp:cNvSpPr/>
      </dsp:nvSpPr>
      <dsp:spPr>
        <a:xfrm>
          <a:off x="0" y="7919"/>
          <a:ext cx="9000000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Implantamos a linha BNDES MPE Aprendiz para </a:t>
          </a:r>
          <a:r>
            <a:rPr lang="pt-BR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capital de giro</a:t>
          </a:r>
          <a:r>
            <a:rPr lang="pt-BR" sz="1800" b="0" kern="1200" dirty="0" smtClean="0"/>
            <a:t>, com foco em MPE.</a:t>
          </a:r>
          <a:endParaRPr lang="pt-BR" sz="1800" b="0" kern="1200" dirty="0"/>
        </a:p>
      </dsp:txBody>
      <dsp:txXfrm>
        <a:off x="25587" y="33506"/>
        <a:ext cx="8948826" cy="47298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1877-9B87-4B0B-A195-37A6DDAF4FD4}">
      <dsp:nvSpPr>
        <dsp:cNvPr id="0" name=""/>
        <dsp:cNvSpPr/>
      </dsp:nvSpPr>
      <dsp:spPr>
        <a:xfrm>
          <a:off x="0" y="93"/>
          <a:ext cx="5940000" cy="369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Critérios de controle e governança rígidos (CVM)</a:t>
          </a:r>
          <a:endParaRPr lang="pt-BR" sz="2000" kern="1200" dirty="0"/>
        </a:p>
      </dsp:txBody>
      <dsp:txXfrm>
        <a:off x="18020" y="18113"/>
        <a:ext cx="5903960" cy="33310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1877-9B87-4B0B-A195-37A6DDAF4FD4}">
      <dsp:nvSpPr>
        <dsp:cNvPr id="0" name=""/>
        <dsp:cNvSpPr/>
      </dsp:nvSpPr>
      <dsp:spPr>
        <a:xfrm>
          <a:off x="0" y="93"/>
          <a:ext cx="5940000" cy="369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Fundo FIP só capta recursos após registro na CVM</a:t>
          </a:r>
          <a:endParaRPr lang="pt-BR" sz="2000" kern="1200" dirty="0"/>
        </a:p>
      </dsp:txBody>
      <dsp:txXfrm>
        <a:off x="18020" y="18113"/>
        <a:ext cx="5903960" cy="33310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D3362-7C51-407F-921F-AA2CFE8B66A1}">
      <dsp:nvSpPr>
        <dsp:cNvPr id="0" name=""/>
        <dsp:cNvSpPr/>
      </dsp:nvSpPr>
      <dsp:spPr>
        <a:xfrm>
          <a:off x="0" y="0"/>
          <a:ext cx="7020000" cy="285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Art. 2</a:t>
          </a:r>
          <a:r>
            <a:rPr lang="pt-BR" sz="1800" u="sng" kern="1200" baseline="30000" dirty="0" smtClean="0"/>
            <a:t>o</a:t>
          </a:r>
          <a:r>
            <a:rPr lang="pt-BR" sz="1800" kern="1200" dirty="0" smtClean="0"/>
            <a:t>  O Fundo de Investimento em Participações (fundo), constituído sob a forma de </a:t>
          </a:r>
          <a:r>
            <a:rPr lang="pt-BR" sz="24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condomínio fechado</a:t>
          </a:r>
          <a:r>
            <a:rPr lang="pt-BR" sz="1800" kern="1200" dirty="0" smtClean="0"/>
            <a:t>, é uma comunhão de recursos destinados à </a:t>
          </a:r>
          <a:r>
            <a:rPr lang="pt-BR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aquisição</a:t>
          </a:r>
          <a:r>
            <a:rPr lang="pt-BR" sz="1800" kern="1200" dirty="0" smtClean="0"/>
            <a:t> de ações, debêntures, bônus de subscrição, ou outros títulos e valores mobiliários conversíveis ou permutáveis em ações de emissão </a:t>
          </a:r>
          <a:r>
            <a:rPr lang="pt-BR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companhias</a:t>
          </a:r>
          <a:r>
            <a:rPr lang="pt-BR" sz="1800" kern="1200" dirty="0" smtClean="0"/>
            <a:t>, abertas ou </a:t>
          </a:r>
          <a:r>
            <a:rPr lang="pt-BR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fechadas</a:t>
          </a:r>
          <a:r>
            <a:rPr lang="pt-BR" sz="1800" kern="1200" dirty="0" smtClean="0"/>
            <a:t>, </a:t>
          </a:r>
          <a:r>
            <a:rPr lang="pt-BR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participando do processo decisório da companhia investida</a:t>
          </a:r>
          <a:r>
            <a:rPr lang="pt-BR" sz="1800" kern="1200" dirty="0" smtClean="0"/>
            <a:t>, com efetiva influência na definição de sua política estratégica e na sua gestão, notadamente através da indicação de membros do Conselho de Administração.</a:t>
          </a:r>
          <a:endParaRPr lang="pt-BR" sz="1800" kern="1200" dirty="0"/>
        </a:p>
      </dsp:txBody>
      <dsp:txXfrm>
        <a:off x="139592" y="139592"/>
        <a:ext cx="6740816" cy="258036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FC1E-0F8F-4CFD-86A8-1C9D072BFFD1}">
      <dsp:nvSpPr>
        <dsp:cNvPr id="0" name=""/>
        <dsp:cNvSpPr/>
      </dsp:nvSpPr>
      <dsp:spPr>
        <a:xfrm>
          <a:off x="2180332" y="1612"/>
          <a:ext cx="1735335" cy="1127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Fundo FIP investe na empresa</a:t>
          </a:r>
          <a:endParaRPr lang="pt-BR" sz="1900" b="1" kern="1200" dirty="0"/>
        </a:p>
      </dsp:txBody>
      <dsp:txXfrm>
        <a:off x="2235395" y="56675"/>
        <a:ext cx="1625209" cy="1017842"/>
      </dsp:txXfrm>
    </dsp:sp>
    <dsp:sp modelId="{41FD2BF8-8A3B-4CA9-A454-E86A148466C4}">
      <dsp:nvSpPr>
        <dsp:cNvPr id="0" name=""/>
        <dsp:cNvSpPr/>
      </dsp:nvSpPr>
      <dsp:spPr>
        <a:xfrm>
          <a:off x="1183596" y="565596"/>
          <a:ext cx="3728807" cy="3728807"/>
        </a:xfrm>
        <a:custGeom>
          <a:avLst/>
          <a:gdLst/>
          <a:ahLst/>
          <a:cxnLst/>
          <a:rect l="0" t="0" r="0" b="0"/>
          <a:pathLst>
            <a:path>
              <a:moveTo>
                <a:pt x="2744585" y="220846"/>
              </a:moveTo>
              <a:arcTo wR="1864403" hR="1864403" stAng="17890235" swAng="2627171"/>
            </a:path>
          </a:pathLst>
        </a:custGeom>
        <a:noFill/>
        <a:ln w="4445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318AA-2808-43D1-9943-F5100F8ACFF8}">
      <dsp:nvSpPr>
        <dsp:cNvPr id="0" name=""/>
        <dsp:cNvSpPr/>
      </dsp:nvSpPr>
      <dsp:spPr>
        <a:xfrm>
          <a:off x="4044735" y="1866015"/>
          <a:ext cx="1735335" cy="1127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Empresa é acelerada</a:t>
          </a:r>
          <a:endParaRPr lang="pt-BR" sz="1900" b="1" kern="1200" dirty="0"/>
        </a:p>
      </dsp:txBody>
      <dsp:txXfrm>
        <a:off x="4099798" y="1921078"/>
        <a:ext cx="1625209" cy="1017842"/>
      </dsp:txXfrm>
    </dsp:sp>
    <dsp:sp modelId="{07E1F0D1-B435-42A8-BE38-B4645473B863}">
      <dsp:nvSpPr>
        <dsp:cNvPr id="0" name=""/>
        <dsp:cNvSpPr/>
      </dsp:nvSpPr>
      <dsp:spPr>
        <a:xfrm>
          <a:off x="1183596" y="565596"/>
          <a:ext cx="3728807" cy="3728807"/>
        </a:xfrm>
        <a:custGeom>
          <a:avLst/>
          <a:gdLst/>
          <a:ahLst/>
          <a:cxnLst/>
          <a:rect l="0" t="0" r="0" b="0"/>
          <a:pathLst>
            <a:path>
              <a:moveTo>
                <a:pt x="3637121" y="2441873"/>
              </a:moveTo>
              <a:arcTo wR="1864403" hR="1864403" stAng="1082594" swAng="2627171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E5A1C-0D64-4E73-8E6E-1ED3EF8E32B9}">
      <dsp:nvSpPr>
        <dsp:cNvPr id="0" name=""/>
        <dsp:cNvSpPr/>
      </dsp:nvSpPr>
      <dsp:spPr>
        <a:xfrm>
          <a:off x="2180332" y="3730419"/>
          <a:ext cx="1735335" cy="1127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Fundo FIP “desinveste”</a:t>
          </a:r>
          <a:endParaRPr lang="pt-BR" sz="1900" b="1" kern="1200" dirty="0"/>
        </a:p>
      </dsp:txBody>
      <dsp:txXfrm>
        <a:off x="2235395" y="3785482"/>
        <a:ext cx="1625209" cy="1017842"/>
      </dsp:txXfrm>
    </dsp:sp>
    <dsp:sp modelId="{9147BA5E-BF7F-4991-9CA0-A2D5F984AC10}">
      <dsp:nvSpPr>
        <dsp:cNvPr id="0" name=""/>
        <dsp:cNvSpPr/>
      </dsp:nvSpPr>
      <dsp:spPr>
        <a:xfrm>
          <a:off x="1183596" y="565596"/>
          <a:ext cx="3728807" cy="3728807"/>
        </a:xfrm>
        <a:custGeom>
          <a:avLst/>
          <a:gdLst/>
          <a:ahLst/>
          <a:cxnLst/>
          <a:rect l="0" t="0" r="0" b="0"/>
          <a:pathLst>
            <a:path>
              <a:moveTo>
                <a:pt x="984222" y="3507960"/>
              </a:moveTo>
              <a:arcTo wR="1864403" hR="1864403" stAng="7090235" swAng="2627171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94CEF-3362-41A5-9F92-3098D53BE64D}">
      <dsp:nvSpPr>
        <dsp:cNvPr id="0" name=""/>
        <dsp:cNvSpPr/>
      </dsp:nvSpPr>
      <dsp:spPr>
        <a:xfrm>
          <a:off x="315928" y="1866015"/>
          <a:ext cx="1735335" cy="11279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Fundo FIP retorna $ para Investidores</a:t>
          </a:r>
          <a:endParaRPr lang="pt-BR" sz="1900" b="1" kern="1200" dirty="0"/>
        </a:p>
      </dsp:txBody>
      <dsp:txXfrm>
        <a:off x="370991" y="1921078"/>
        <a:ext cx="1625209" cy="1017842"/>
      </dsp:txXfrm>
    </dsp:sp>
    <dsp:sp modelId="{E832AE9F-0359-4457-8B0C-0B8DE31E14B8}">
      <dsp:nvSpPr>
        <dsp:cNvPr id="0" name=""/>
        <dsp:cNvSpPr/>
      </dsp:nvSpPr>
      <dsp:spPr>
        <a:xfrm>
          <a:off x="1183596" y="565596"/>
          <a:ext cx="3728807" cy="3728807"/>
        </a:xfrm>
        <a:custGeom>
          <a:avLst/>
          <a:gdLst/>
          <a:ahLst/>
          <a:cxnLst/>
          <a:rect l="0" t="0" r="0" b="0"/>
          <a:pathLst>
            <a:path>
              <a:moveTo>
                <a:pt x="91685" y="1286933"/>
              </a:moveTo>
              <a:arcTo wR="1864403" hR="1864403" stAng="11882594" swAng="2627171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85F4-399D-4974-8F0B-760BDBDAB2BE}">
      <dsp:nvSpPr>
        <dsp:cNvPr id="0" name=""/>
        <dsp:cNvSpPr/>
      </dsp:nvSpPr>
      <dsp:spPr>
        <a:xfrm>
          <a:off x="0" y="71815"/>
          <a:ext cx="7704856" cy="1584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Característica: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empresas com alto potencial de valorização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- Setores considerados estratégicos pelo gestor do fundo</a:t>
          </a:r>
          <a:endParaRPr lang="pt-BR" sz="2400" kern="1200" dirty="0"/>
        </a:p>
      </dsp:txBody>
      <dsp:txXfrm>
        <a:off x="77325" y="149140"/>
        <a:ext cx="7550206" cy="142935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A103C-3952-492E-B032-A25D589EB0D9}">
      <dsp:nvSpPr>
        <dsp:cNvPr id="0" name=""/>
        <dsp:cNvSpPr/>
      </dsp:nvSpPr>
      <dsp:spPr>
        <a:xfrm>
          <a:off x="2250281" y="670"/>
          <a:ext cx="1595437" cy="103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FCR investe  </a:t>
          </a:r>
          <a:br>
            <a:rPr lang="pt-BR" sz="1800" b="1" kern="1200" dirty="0" smtClean="0"/>
          </a:br>
          <a:r>
            <a:rPr lang="pt-BR" sz="1800" b="1" kern="1200" dirty="0" smtClean="0"/>
            <a:t>$ em fundo FIP</a:t>
          </a:r>
          <a:endParaRPr lang="pt-BR" sz="1800" b="1" kern="1200" dirty="0"/>
        </a:p>
      </dsp:txBody>
      <dsp:txXfrm>
        <a:off x="2300905" y="51294"/>
        <a:ext cx="1494189" cy="935786"/>
      </dsp:txXfrm>
    </dsp:sp>
    <dsp:sp modelId="{420474E5-E6D3-4FBF-A844-1A93208C01E5}">
      <dsp:nvSpPr>
        <dsp:cNvPr id="0" name=""/>
        <dsp:cNvSpPr/>
      </dsp:nvSpPr>
      <dsp:spPr>
        <a:xfrm>
          <a:off x="973655" y="519187"/>
          <a:ext cx="4148689" cy="4148689"/>
        </a:xfrm>
        <a:custGeom>
          <a:avLst/>
          <a:gdLst/>
          <a:ahLst/>
          <a:cxnLst/>
          <a:rect l="0" t="0" r="0" b="0"/>
          <a:pathLst>
            <a:path>
              <a:moveTo>
                <a:pt x="2883054" y="164136"/>
              </a:moveTo>
              <a:arcTo wR="2074344" hR="2074344" stAng="17576757" swAng="1964354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5FC1E-0F8F-4CFD-86A8-1C9D072BFFD1}">
      <dsp:nvSpPr>
        <dsp:cNvPr id="0" name=""/>
        <dsp:cNvSpPr/>
      </dsp:nvSpPr>
      <dsp:spPr>
        <a:xfrm>
          <a:off x="4223100" y="1434007"/>
          <a:ext cx="1595437" cy="103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Fundo FIP investe na empresa</a:t>
          </a:r>
          <a:endParaRPr lang="pt-BR" sz="1800" b="1" kern="1200" dirty="0"/>
        </a:p>
      </dsp:txBody>
      <dsp:txXfrm>
        <a:off x="4273724" y="1484631"/>
        <a:ext cx="1494189" cy="935786"/>
      </dsp:txXfrm>
    </dsp:sp>
    <dsp:sp modelId="{41FD2BF8-8A3B-4CA9-A454-E86A148466C4}">
      <dsp:nvSpPr>
        <dsp:cNvPr id="0" name=""/>
        <dsp:cNvSpPr/>
      </dsp:nvSpPr>
      <dsp:spPr>
        <a:xfrm>
          <a:off x="973655" y="519187"/>
          <a:ext cx="4148689" cy="4148689"/>
        </a:xfrm>
        <a:custGeom>
          <a:avLst/>
          <a:gdLst/>
          <a:ahLst/>
          <a:cxnLst/>
          <a:rect l="0" t="0" r="0" b="0"/>
          <a:pathLst>
            <a:path>
              <a:moveTo>
                <a:pt x="4145812" y="1965126"/>
              </a:moveTo>
              <a:arcTo wR="2074344" hR="2074344" stAng="21418912" swAng="2198467"/>
            </a:path>
          </a:pathLst>
        </a:custGeom>
        <a:noFill/>
        <a:ln w="44450" cap="rnd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318AA-2808-43D1-9943-F5100F8ACFF8}">
      <dsp:nvSpPr>
        <dsp:cNvPr id="0" name=""/>
        <dsp:cNvSpPr/>
      </dsp:nvSpPr>
      <dsp:spPr>
        <a:xfrm>
          <a:off x="3469550" y="3753195"/>
          <a:ext cx="1595437" cy="103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Empresa é acelerada</a:t>
          </a:r>
          <a:endParaRPr lang="pt-BR" sz="1800" b="1" kern="1200" dirty="0"/>
        </a:p>
      </dsp:txBody>
      <dsp:txXfrm>
        <a:off x="3520174" y="3803819"/>
        <a:ext cx="1494189" cy="935786"/>
      </dsp:txXfrm>
    </dsp:sp>
    <dsp:sp modelId="{07E1F0D1-B435-42A8-BE38-B4645473B863}">
      <dsp:nvSpPr>
        <dsp:cNvPr id="0" name=""/>
        <dsp:cNvSpPr/>
      </dsp:nvSpPr>
      <dsp:spPr>
        <a:xfrm>
          <a:off x="973655" y="519187"/>
          <a:ext cx="4148689" cy="4148689"/>
        </a:xfrm>
        <a:custGeom>
          <a:avLst/>
          <a:gdLst/>
          <a:ahLst/>
          <a:cxnLst/>
          <a:rect l="0" t="0" r="0" b="0"/>
          <a:pathLst>
            <a:path>
              <a:moveTo>
                <a:pt x="2487637" y="4107100"/>
              </a:moveTo>
              <a:arcTo wR="2074344" hR="2074344" stAng="4710449" swAng="1379101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E5A1C-0D64-4E73-8E6E-1ED3EF8E32B9}">
      <dsp:nvSpPr>
        <dsp:cNvPr id="0" name=""/>
        <dsp:cNvSpPr/>
      </dsp:nvSpPr>
      <dsp:spPr>
        <a:xfrm>
          <a:off x="1031011" y="3753195"/>
          <a:ext cx="1595437" cy="103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Fundo FIP “desinveste”</a:t>
          </a:r>
          <a:endParaRPr lang="pt-BR" sz="1800" b="1" kern="1200" dirty="0"/>
        </a:p>
      </dsp:txBody>
      <dsp:txXfrm>
        <a:off x="1081635" y="3803819"/>
        <a:ext cx="1494189" cy="935786"/>
      </dsp:txXfrm>
    </dsp:sp>
    <dsp:sp modelId="{9147BA5E-BF7F-4991-9CA0-A2D5F984AC10}">
      <dsp:nvSpPr>
        <dsp:cNvPr id="0" name=""/>
        <dsp:cNvSpPr/>
      </dsp:nvSpPr>
      <dsp:spPr>
        <a:xfrm>
          <a:off x="973655" y="519187"/>
          <a:ext cx="4148689" cy="4148689"/>
        </a:xfrm>
        <a:custGeom>
          <a:avLst/>
          <a:gdLst/>
          <a:ahLst/>
          <a:cxnLst/>
          <a:rect l="0" t="0" r="0" b="0"/>
          <a:pathLst>
            <a:path>
              <a:moveTo>
                <a:pt x="347039" y="3222962"/>
              </a:moveTo>
              <a:arcTo wR="2074344" hR="2074344" stAng="8782621" swAng="2198467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94CEF-3362-41A5-9F92-3098D53BE64D}">
      <dsp:nvSpPr>
        <dsp:cNvPr id="0" name=""/>
        <dsp:cNvSpPr/>
      </dsp:nvSpPr>
      <dsp:spPr>
        <a:xfrm>
          <a:off x="277461" y="1434007"/>
          <a:ext cx="1595437" cy="1037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Fundo FIP retorna $$$$ para FCR</a:t>
          </a:r>
          <a:endParaRPr lang="pt-BR" sz="1800" b="1" kern="1200" dirty="0"/>
        </a:p>
      </dsp:txBody>
      <dsp:txXfrm>
        <a:off x="328085" y="1484631"/>
        <a:ext cx="1494189" cy="935786"/>
      </dsp:txXfrm>
    </dsp:sp>
    <dsp:sp modelId="{E832AE9F-0359-4457-8B0C-0B8DE31E14B8}">
      <dsp:nvSpPr>
        <dsp:cNvPr id="0" name=""/>
        <dsp:cNvSpPr/>
      </dsp:nvSpPr>
      <dsp:spPr>
        <a:xfrm>
          <a:off x="973655" y="519187"/>
          <a:ext cx="4148689" cy="4148689"/>
        </a:xfrm>
        <a:custGeom>
          <a:avLst/>
          <a:gdLst/>
          <a:ahLst/>
          <a:cxnLst/>
          <a:rect l="0" t="0" r="0" b="0"/>
          <a:pathLst>
            <a:path>
              <a:moveTo>
                <a:pt x="361034" y="904954"/>
              </a:moveTo>
              <a:arcTo wR="2074344" hR="2074344" stAng="12858889" swAng="1964354"/>
            </a:path>
          </a:pathLst>
        </a:custGeom>
        <a:noFill/>
        <a:ln w="444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7616-3A62-456D-86DE-90018FF7E06B}">
      <dsp:nvSpPr>
        <dsp:cNvPr id="0" name=""/>
        <dsp:cNvSpPr/>
      </dsp:nvSpPr>
      <dsp:spPr>
        <a:xfrm>
          <a:off x="0" y="6119"/>
          <a:ext cx="435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Comitê temático de Investimento e Financiamento</a:t>
          </a:r>
          <a:endParaRPr lang="pt-BR" sz="1600" kern="1200" dirty="0"/>
        </a:p>
      </dsp:txBody>
      <dsp:txXfrm>
        <a:off x="18734" y="24853"/>
        <a:ext cx="4318532" cy="34629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E51F7-D2F4-42BA-B042-6E4C9B33820C}">
      <dsp:nvSpPr>
        <dsp:cNvPr id="0" name=""/>
        <dsp:cNvSpPr/>
      </dsp:nvSpPr>
      <dsp:spPr>
        <a:xfrm>
          <a:off x="0" y="119292"/>
          <a:ext cx="799200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princípio, uma vez aprovados pela ALEP, podem ter alocação imediata de recursos.</a:t>
          </a:r>
          <a:endParaRPr lang="pt-BR" sz="17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04" y="139196"/>
        <a:ext cx="7952192" cy="36793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E51F7-D2F4-42BA-B042-6E4C9B33820C}">
      <dsp:nvSpPr>
        <dsp:cNvPr id="0" name=""/>
        <dsp:cNvSpPr/>
      </dsp:nvSpPr>
      <dsp:spPr>
        <a:xfrm>
          <a:off x="0" y="49"/>
          <a:ext cx="7992000" cy="40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Mobilização das entidades representadas no FOPEME para tramitação na ALEP.</a:t>
          </a:r>
          <a:endParaRPr lang="pt-BR" sz="17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53" y="19902"/>
        <a:ext cx="7952294" cy="366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50692" y="281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219376" y="168965"/>
        <a:ext cx="814478" cy="814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048" y="0"/>
          <a:ext cx="1440159" cy="1440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 dirty="0"/>
        </a:p>
      </dsp:txBody>
      <dsp:txXfrm>
        <a:off x="642954" y="210906"/>
        <a:ext cx="1018347" cy="10183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0C41-60EE-497D-9BBB-EB478040590C}">
      <dsp:nvSpPr>
        <dsp:cNvPr id="0" name=""/>
        <dsp:cNvSpPr/>
      </dsp:nvSpPr>
      <dsp:spPr>
        <a:xfrm>
          <a:off x="432188" y="140"/>
          <a:ext cx="1151846" cy="1151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600872" y="168824"/>
        <a:ext cx="814478" cy="814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C94340C-F90E-41DE-AEC1-ED9884C142F7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78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376978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ADEC1BF-8C25-47F4-94DC-97B738E48C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9915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9" y="1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E9446C7-D3B3-4C6F-8F79-1516BEDE3CCF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690069"/>
            <a:ext cx="5438464" cy="4442225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6978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9" y="9376978"/>
            <a:ext cx="2944957" cy="49410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61107DD-8D58-4497-A2F3-B09D87EF01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413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pt-BR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47D3-9425-45B3-AA3C-CF007E03C1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1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47D3-9425-45B3-AA3C-CF007E03C1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1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47D3-9425-45B3-AA3C-CF007E03C1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1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47D3-9425-45B3-AA3C-CF007E03C1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1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47D3-9425-45B3-AA3C-CF007E03C19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1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7675" indent="-2837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4885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8839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42792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6746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50700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4654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8608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3586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7675" indent="-28372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4885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8839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42792" indent="-226977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6746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50700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04654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58608" indent="-2269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2259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B858-54BB-42A7-A7A0-B0D4B9CA741E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FD2B-66E3-4E91-ACF4-AC3C6FB2AC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3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7B31-6924-4589-ACE0-12D7D3C6237E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3150-B47D-4366-A834-7AC8F030FA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1488-2E9C-4151-9BBB-88F8E87484AA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36E5-28A8-4001-8C56-B47367827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6CA7-DA7C-474E-AB2E-769C3BD261C6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0C35-EB37-4CA6-AE68-D21F8E399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4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D6AB-A13A-42ED-988F-45D05DF637E0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C0CE-89F3-4AEC-B112-01BF842EA5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4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9E1C-22BB-425D-A3B4-4E502E27F066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C57F-7719-4109-BD19-753D44B65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0B91-31CB-42C8-A546-00D030996872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87FF-3233-4C5A-ACF4-57EF761C3F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4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739C-F712-48A1-998D-9A66D4E17FD9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030E-D713-4973-905A-7D56FD3F6F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322D-70AF-4BBE-8D87-4AE5BB375AFD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D343-AB6E-49A5-AF8A-7A4392494A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6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7134-B7E8-4959-90DC-8D62D311B08D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DC7A-4A6A-490B-A801-CFA0AB7FBB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4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C6B5-E3F1-4853-9CE5-173716CF02AA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9B04-B8A8-4B36-9F40-0887E206C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F539A5-291B-48C2-8535-957E36DC9819}" type="datetimeFigureOut">
              <a:rPr lang="pt-BR"/>
              <a:pPr>
                <a:defRPr/>
              </a:pPr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D7FA3D-7F05-4C58-BA3B-B74C9A5FF9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6.xml"/><Relationship Id="rId18" Type="http://schemas.openxmlformats.org/officeDocument/2006/relationships/diagramData" Target="../diagrams/data27.xml"/><Relationship Id="rId26" Type="http://schemas.openxmlformats.org/officeDocument/2006/relationships/diagramColors" Target="../diagrams/colors28.xml"/><Relationship Id="rId39" Type="http://schemas.openxmlformats.org/officeDocument/2006/relationships/diagramLayout" Target="../diagrams/layout31.xml"/><Relationship Id="rId21" Type="http://schemas.openxmlformats.org/officeDocument/2006/relationships/diagramColors" Target="../diagrams/colors27.xml"/><Relationship Id="rId34" Type="http://schemas.openxmlformats.org/officeDocument/2006/relationships/diagramLayout" Target="../diagrams/layout30.xml"/><Relationship Id="rId42" Type="http://schemas.microsoft.com/office/2007/relationships/diagramDrawing" Target="../diagrams/drawing31.xml"/><Relationship Id="rId47" Type="http://schemas.microsoft.com/office/2007/relationships/diagramDrawing" Target="../diagrams/drawing32.xml"/><Relationship Id="rId50" Type="http://schemas.openxmlformats.org/officeDocument/2006/relationships/image" Target="../media/image13.jpeg"/><Relationship Id="rId55" Type="http://schemas.openxmlformats.org/officeDocument/2006/relationships/diagramData" Target="../diagrams/data33.xml"/><Relationship Id="rId63" Type="http://schemas.openxmlformats.org/officeDocument/2006/relationships/diagramQuickStyle" Target="../diagrams/quickStyle34.xml"/><Relationship Id="rId68" Type="http://schemas.openxmlformats.org/officeDocument/2006/relationships/image" Target="../media/image20.png"/><Relationship Id="rId76" Type="http://schemas.openxmlformats.org/officeDocument/2006/relationships/image" Target="../media/image23.png"/><Relationship Id="rId7" Type="http://schemas.openxmlformats.org/officeDocument/2006/relationships/diagramData" Target="../diagrams/data25.xml"/><Relationship Id="rId71" Type="http://schemas.openxmlformats.org/officeDocument/2006/relationships/diagramQuickStyle" Target="../diagrams/quickStyle35.xml"/><Relationship Id="rId2" Type="http://schemas.openxmlformats.org/officeDocument/2006/relationships/diagramData" Target="../diagrams/data24.xml"/><Relationship Id="rId16" Type="http://schemas.openxmlformats.org/officeDocument/2006/relationships/diagramColors" Target="../diagrams/colors26.xml"/><Relationship Id="rId29" Type="http://schemas.openxmlformats.org/officeDocument/2006/relationships/diagramLayout" Target="../diagrams/layout29.xml"/><Relationship Id="rId11" Type="http://schemas.microsoft.com/office/2007/relationships/diagramDrawing" Target="../diagrams/drawing25.xml"/><Relationship Id="rId24" Type="http://schemas.openxmlformats.org/officeDocument/2006/relationships/diagramLayout" Target="../diagrams/layout28.xml"/><Relationship Id="rId32" Type="http://schemas.microsoft.com/office/2007/relationships/diagramDrawing" Target="../diagrams/drawing29.xml"/><Relationship Id="rId37" Type="http://schemas.microsoft.com/office/2007/relationships/diagramDrawing" Target="../diagrams/drawing30.xml"/><Relationship Id="rId40" Type="http://schemas.openxmlformats.org/officeDocument/2006/relationships/diagramQuickStyle" Target="../diagrams/quickStyle31.xml"/><Relationship Id="rId45" Type="http://schemas.openxmlformats.org/officeDocument/2006/relationships/diagramQuickStyle" Target="../diagrams/quickStyle32.xml"/><Relationship Id="rId53" Type="http://schemas.openxmlformats.org/officeDocument/2006/relationships/image" Target="../media/image15.png"/><Relationship Id="rId58" Type="http://schemas.openxmlformats.org/officeDocument/2006/relationships/diagramColors" Target="../diagrams/colors33.xml"/><Relationship Id="rId66" Type="http://schemas.openxmlformats.org/officeDocument/2006/relationships/image" Target="../media/image18.png"/><Relationship Id="rId74" Type="http://schemas.openxmlformats.org/officeDocument/2006/relationships/image" Target="../media/image21.png"/><Relationship Id="rId79" Type="http://schemas.openxmlformats.org/officeDocument/2006/relationships/diagramLayout" Target="../diagrams/layout36.xml"/><Relationship Id="rId5" Type="http://schemas.openxmlformats.org/officeDocument/2006/relationships/diagramColors" Target="../diagrams/colors24.xml"/><Relationship Id="rId61" Type="http://schemas.openxmlformats.org/officeDocument/2006/relationships/diagramData" Target="../diagrams/data34.xml"/><Relationship Id="rId82" Type="http://schemas.microsoft.com/office/2007/relationships/diagramDrawing" Target="../diagrams/drawing36.xml"/><Relationship Id="rId10" Type="http://schemas.openxmlformats.org/officeDocument/2006/relationships/diagramColors" Target="../diagrams/colors25.xml"/><Relationship Id="rId19" Type="http://schemas.openxmlformats.org/officeDocument/2006/relationships/diagramLayout" Target="../diagrams/layout27.xml"/><Relationship Id="rId31" Type="http://schemas.openxmlformats.org/officeDocument/2006/relationships/diagramColors" Target="../diagrams/colors29.xml"/><Relationship Id="rId44" Type="http://schemas.openxmlformats.org/officeDocument/2006/relationships/diagramLayout" Target="../diagrams/layout32.xml"/><Relationship Id="rId52" Type="http://schemas.openxmlformats.org/officeDocument/2006/relationships/slide" Target="slide13.xml"/><Relationship Id="rId60" Type="http://schemas.openxmlformats.org/officeDocument/2006/relationships/image" Target="../media/image17.png"/><Relationship Id="rId65" Type="http://schemas.microsoft.com/office/2007/relationships/diagramDrawing" Target="../diagrams/drawing34.xml"/><Relationship Id="rId73" Type="http://schemas.microsoft.com/office/2007/relationships/diagramDrawing" Target="../diagrams/drawing35.xml"/><Relationship Id="rId78" Type="http://schemas.openxmlformats.org/officeDocument/2006/relationships/diagramData" Target="../diagrams/data36.xml"/><Relationship Id="rId81" Type="http://schemas.openxmlformats.org/officeDocument/2006/relationships/diagramColors" Target="../diagrams/colors36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Layout" Target="../diagrams/layout26.xml"/><Relationship Id="rId22" Type="http://schemas.microsoft.com/office/2007/relationships/diagramDrawing" Target="../diagrams/drawing27.xml"/><Relationship Id="rId27" Type="http://schemas.microsoft.com/office/2007/relationships/diagramDrawing" Target="../diagrams/drawing28.xml"/><Relationship Id="rId30" Type="http://schemas.openxmlformats.org/officeDocument/2006/relationships/diagramQuickStyle" Target="../diagrams/quickStyle29.xml"/><Relationship Id="rId35" Type="http://schemas.openxmlformats.org/officeDocument/2006/relationships/diagramQuickStyle" Target="../diagrams/quickStyle30.xml"/><Relationship Id="rId43" Type="http://schemas.openxmlformats.org/officeDocument/2006/relationships/diagramData" Target="../diagrams/data32.xml"/><Relationship Id="rId48" Type="http://schemas.openxmlformats.org/officeDocument/2006/relationships/image" Target="../media/image11.png"/><Relationship Id="rId56" Type="http://schemas.openxmlformats.org/officeDocument/2006/relationships/diagramLayout" Target="../diagrams/layout33.xml"/><Relationship Id="rId64" Type="http://schemas.openxmlformats.org/officeDocument/2006/relationships/diagramColors" Target="../diagrams/colors34.xml"/><Relationship Id="rId69" Type="http://schemas.openxmlformats.org/officeDocument/2006/relationships/diagramData" Target="../diagrams/data35.xml"/><Relationship Id="rId77" Type="http://schemas.openxmlformats.org/officeDocument/2006/relationships/image" Target="../media/image24.png"/><Relationship Id="rId8" Type="http://schemas.openxmlformats.org/officeDocument/2006/relationships/diagramLayout" Target="../diagrams/layout25.xml"/><Relationship Id="rId51" Type="http://schemas.openxmlformats.org/officeDocument/2006/relationships/image" Target="../media/image14.png"/><Relationship Id="rId72" Type="http://schemas.openxmlformats.org/officeDocument/2006/relationships/diagramColors" Target="../diagrams/colors35.xml"/><Relationship Id="rId80" Type="http://schemas.openxmlformats.org/officeDocument/2006/relationships/diagramQuickStyle" Target="../diagrams/quickStyle36.xml"/><Relationship Id="rId3" Type="http://schemas.openxmlformats.org/officeDocument/2006/relationships/diagramLayout" Target="../diagrams/layout24.xml"/><Relationship Id="rId12" Type="http://schemas.openxmlformats.org/officeDocument/2006/relationships/image" Target="../media/image10.jpeg"/><Relationship Id="rId17" Type="http://schemas.microsoft.com/office/2007/relationships/diagramDrawing" Target="../diagrams/drawing26.xml"/><Relationship Id="rId25" Type="http://schemas.openxmlformats.org/officeDocument/2006/relationships/diagramQuickStyle" Target="../diagrams/quickStyle28.xml"/><Relationship Id="rId33" Type="http://schemas.openxmlformats.org/officeDocument/2006/relationships/diagramData" Target="../diagrams/data30.xml"/><Relationship Id="rId38" Type="http://schemas.openxmlformats.org/officeDocument/2006/relationships/diagramData" Target="../diagrams/data31.xml"/><Relationship Id="rId46" Type="http://schemas.openxmlformats.org/officeDocument/2006/relationships/diagramColors" Target="../diagrams/colors32.xml"/><Relationship Id="rId59" Type="http://schemas.microsoft.com/office/2007/relationships/diagramDrawing" Target="../diagrams/drawing33.xml"/><Relationship Id="rId67" Type="http://schemas.openxmlformats.org/officeDocument/2006/relationships/image" Target="../media/image19.png"/><Relationship Id="rId20" Type="http://schemas.openxmlformats.org/officeDocument/2006/relationships/diagramQuickStyle" Target="../diagrams/quickStyle27.xml"/><Relationship Id="rId41" Type="http://schemas.openxmlformats.org/officeDocument/2006/relationships/diagramColors" Target="../diagrams/colors31.xml"/><Relationship Id="rId54" Type="http://schemas.openxmlformats.org/officeDocument/2006/relationships/image" Target="../media/image16.jpeg"/><Relationship Id="rId62" Type="http://schemas.openxmlformats.org/officeDocument/2006/relationships/diagramLayout" Target="../diagrams/layout34.xml"/><Relationship Id="rId70" Type="http://schemas.openxmlformats.org/officeDocument/2006/relationships/diagramLayout" Target="../diagrams/layout35.xml"/><Relationship Id="rId7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15" Type="http://schemas.openxmlformats.org/officeDocument/2006/relationships/diagramQuickStyle" Target="../diagrams/quickStyle26.xml"/><Relationship Id="rId23" Type="http://schemas.openxmlformats.org/officeDocument/2006/relationships/diagramData" Target="../diagrams/data28.xml"/><Relationship Id="rId28" Type="http://schemas.openxmlformats.org/officeDocument/2006/relationships/diagramData" Target="../diagrams/data29.xml"/><Relationship Id="rId36" Type="http://schemas.openxmlformats.org/officeDocument/2006/relationships/diagramColors" Target="../diagrams/colors30.xml"/><Relationship Id="rId49" Type="http://schemas.openxmlformats.org/officeDocument/2006/relationships/image" Target="../media/image12.png"/><Relationship Id="rId57" Type="http://schemas.openxmlformats.org/officeDocument/2006/relationships/diagramQuickStyle" Target="../diagrams/quickStyle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diagramData" Target="../diagrams/data39.xml"/><Relationship Id="rId18" Type="http://schemas.openxmlformats.org/officeDocument/2006/relationships/diagramData" Target="../diagrams/data40.xml"/><Relationship Id="rId26" Type="http://schemas.openxmlformats.org/officeDocument/2006/relationships/diagramColors" Target="../diagrams/colors41.xml"/><Relationship Id="rId3" Type="http://schemas.openxmlformats.org/officeDocument/2006/relationships/diagramData" Target="../diagrams/data37.xml"/><Relationship Id="rId21" Type="http://schemas.openxmlformats.org/officeDocument/2006/relationships/diagramColors" Target="../diagrams/colors40.xml"/><Relationship Id="rId34" Type="http://schemas.openxmlformats.org/officeDocument/2006/relationships/diagramLayout" Target="../diagrams/layout43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17" Type="http://schemas.microsoft.com/office/2007/relationships/diagramDrawing" Target="../diagrams/drawing39.xml"/><Relationship Id="rId25" Type="http://schemas.openxmlformats.org/officeDocument/2006/relationships/diagramQuickStyle" Target="../diagrams/quickStyle41.xml"/><Relationship Id="rId33" Type="http://schemas.openxmlformats.org/officeDocument/2006/relationships/diagramData" Target="../diagrams/data43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39.xml"/><Relationship Id="rId20" Type="http://schemas.openxmlformats.org/officeDocument/2006/relationships/diagramQuickStyle" Target="../diagrams/quickStyle40.xml"/><Relationship Id="rId29" Type="http://schemas.openxmlformats.org/officeDocument/2006/relationships/diagramLayout" Target="../diagrams/layout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24" Type="http://schemas.openxmlformats.org/officeDocument/2006/relationships/diagramLayout" Target="../diagrams/layout41.xml"/><Relationship Id="rId32" Type="http://schemas.microsoft.com/office/2007/relationships/diagramDrawing" Target="../diagrams/drawing42.xml"/><Relationship Id="rId37" Type="http://schemas.microsoft.com/office/2007/relationships/diagramDrawing" Target="../diagrams/drawing43.xml"/><Relationship Id="rId5" Type="http://schemas.openxmlformats.org/officeDocument/2006/relationships/diagramQuickStyle" Target="../diagrams/quickStyle37.xml"/><Relationship Id="rId15" Type="http://schemas.openxmlformats.org/officeDocument/2006/relationships/diagramQuickStyle" Target="../diagrams/quickStyle39.xml"/><Relationship Id="rId23" Type="http://schemas.openxmlformats.org/officeDocument/2006/relationships/diagramData" Target="../diagrams/data41.xml"/><Relationship Id="rId28" Type="http://schemas.openxmlformats.org/officeDocument/2006/relationships/diagramData" Target="../diagrams/data42.xml"/><Relationship Id="rId36" Type="http://schemas.openxmlformats.org/officeDocument/2006/relationships/diagramColors" Target="../diagrams/colors43.xml"/><Relationship Id="rId10" Type="http://schemas.openxmlformats.org/officeDocument/2006/relationships/diagramQuickStyle" Target="../diagrams/quickStyle38.xml"/><Relationship Id="rId19" Type="http://schemas.openxmlformats.org/officeDocument/2006/relationships/diagramLayout" Target="../diagrams/layout40.xml"/><Relationship Id="rId31" Type="http://schemas.openxmlformats.org/officeDocument/2006/relationships/diagramColors" Target="../diagrams/colors42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Relationship Id="rId14" Type="http://schemas.openxmlformats.org/officeDocument/2006/relationships/diagramLayout" Target="../diagrams/layout39.xml"/><Relationship Id="rId22" Type="http://schemas.microsoft.com/office/2007/relationships/diagramDrawing" Target="../diagrams/drawing40.xml"/><Relationship Id="rId27" Type="http://schemas.microsoft.com/office/2007/relationships/diagramDrawing" Target="../diagrams/drawing41.xml"/><Relationship Id="rId30" Type="http://schemas.openxmlformats.org/officeDocument/2006/relationships/diagramQuickStyle" Target="../diagrams/quickStyle42.xml"/><Relationship Id="rId35" Type="http://schemas.openxmlformats.org/officeDocument/2006/relationships/diagramQuickStyle" Target="../diagrams/quickStyl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13" Type="http://schemas.openxmlformats.org/officeDocument/2006/relationships/diagramData" Target="../diagrams/data51.xml"/><Relationship Id="rId18" Type="http://schemas.openxmlformats.org/officeDocument/2006/relationships/diagramData" Target="../diagrams/data52.xml"/><Relationship Id="rId3" Type="http://schemas.openxmlformats.org/officeDocument/2006/relationships/diagramData" Target="../diagrams/data49.xml"/><Relationship Id="rId21" Type="http://schemas.openxmlformats.org/officeDocument/2006/relationships/diagramColors" Target="../diagrams/colors52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17" Type="http://schemas.microsoft.com/office/2007/relationships/diagramDrawing" Target="../diagrams/drawing51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1.xml"/><Relationship Id="rId20" Type="http://schemas.openxmlformats.org/officeDocument/2006/relationships/diagramQuickStyle" Target="../diagrams/quickStyle5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0.xml"/><Relationship Id="rId19" Type="http://schemas.openxmlformats.org/officeDocument/2006/relationships/diagramLayout" Target="../diagrams/layout52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Relationship Id="rId14" Type="http://schemas.openxmlformats.org/officeDocument/2006/relationships/diagramLayout" Target="../diagrams/layout51.xml"/><Relationship Id="rId22" Type="http://schemas.microsoft.com/office/2007/relationships/diagramDrawing" Target="../diagrams/drawing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7.xml"/><Relationship Id="rId13" Type="http://schemas.openxmlformats.org/officeDocument/2006/relationships/diagramData" Target="../diagrams/data58.xml"/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12" Type="http://schemas.microsoft.com/office/2007/relationships/diagramDrawing" Target="../diagrams/drawing57.xml"/><Relationship Id="rId17" Type="http://schemas.microsoft.com/office/2007/relationships/diagramDrawing" Target="../diagrams/drawing58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5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6.xml"/><Relationship Id="rId11" Type="http://schemas.openxmlformats.org/officeDocument/2006/relationships/diagramColors" Target="../diagrams/colors57.xml"/><Relationship Id="rId5" Type="http://schemas.openxmlformats.org/officeDocument/2006/relationships/diagramQuickStyle" Target="../diagrams/quickStyle56.xml"/><Relationship Id="rId15" Type="http://schemas.openxmlformats.org/officeDocument/2006/relationships/diagramQuickStyle" Target="../diagrams/quickStyle58.xml"/><Relationship Id="rId10" Type="http://schemas.openxmlformats.org/officeDocument/2006/relationships/diagramQuickStyle" Target="../diagrams/quickStyle57.xml"/><Relationship Id="rId4" Type="http://schemas.openxmlformats.org/officeDocument/2006/relationships/diagramLayout" Target="../diagrams/layout56.xml"/><Relationship Id="rId9" Type="http://schemas.openxmlformats.org/officeDocument/2006/relationships/diagramLayout" Target="../diagrams/layout57.xml"/><Relationship Id="rId14" Type="http://schemas.openxmlformats.org/officeDocument/2006/relationships/diagramLayout" Target="../diagrams/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9" Type="http://schemas.openxmlformats.org/officeDocument/2006/relationships/diagramLayout" Target="../diagrams/layout13.xml"/><Relationship Id="rId21" Type="http://schemas.openxmlformats.org/officeDocument/2006/relationships/diagramColors" Target="../diagrams/colors9.xml"/><Relationship Id="rId34" Type="http://schemas.openxmlformats.org/officeDocument/2006/relationships/diagramLayout" Target="../diagrams/layout12.xml"/><Relationship Id="rId42" Type="http://schemas.microsoft.com/office/2007/relationships/diagramDrawing" Target="../diagrams/drawing13.xml"/><Relationship Id="rId47" Type="http://schemas.microsoft.com/office/2007/relationships/diagramDrawing" Target="../diagrams/drawing14.xml"/><Relationship Id="rId50" Type="http://schemas.openxmlformats.org/officeDocument/2006/relationships/image" Target="../media/image13.jpeg"/><Relationship Id="rId55" Type="http://schemas.openxmlformats.org/officeDocument/2006/relationships/diagramLayout" Target="../diagrams/layout15.xml"/><Relationship Id="rId63" Type="http://schemas.openxmlformats.org/officeDocument/2006/relationships/diagramColors" Target="../diagrams/colors16.xml"/><Relationship Id="rId68" Type="http://schemas.openxmlformats.org/officeDocument/2006/relationships/diagramData" Target="../diagrams/data17.xml"/><Relationship Id="rId76" Type="http://schemas.openxmlformats.org/officeDocument/2006/relationships/image" Target="../media/image24.png"/><Relationship Id="rId84" Type="http://schemas.openxmlformats.org/officeDocument/2006/relationships/diagramLayout" Target="../diagrams/layout19.xml"/><Relationship Id="rId7" Type="http://schemas.openxmlformats.org/officeDocument/2006/relationships/diagramData" Target="../diagrams/data7.xml"/><Relationship Id="rId71" Type="http://schemas.openxmlformats.org/officeDocument/2006/relationships/diagramColors" Target="../diagrams/colors17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29" Type="http://schemas.openxmlformats.org/officeDocument/2006/relationships/diagramLayout" Target="../diagrams/layout11.xml"/><Relationship Id="rId11" Type="http://schemas.microsoft.com/office/2007/relationships/diagramDrawing" Target="../diagrams/drawing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37" Type="http://schemas.microsoft.com/office/2007/relationships/diagramDrawing" Target="../diagrams/drawing12.xml"/><Relationship Id="rId40" Type="http://schemas.openxmlformats.org/officeDocument/2006/relationships/diagramQuickStyle" Target="../diagrams/quickStyle13.xml"/><Relationship Id="rId45" Type="http://schemas.openxmlformats.org/officeDocument/2006/relationships/diagramQuickStyle" Target="../diagrams/quickStyle14.xml"/><Relationship Id="rId53" Type="http://schemas.openxmlformats.org/officeDocument/2006/relationships/image" Target="../media/image16.jpeg"/><Relationship Id="rId58" Type="http://schemas.microsoft.com/office/2007/relationships/diagramDrawing" Target="../diagrams/drawing15.xml"/><Relationship Id="rId66" Type="http://schemas.openxmlformats.org/officeDocument/2006/relationships/image" Target="../media/image19.png"/><Relationship Id="rId74" Type="http://schemas.openxmlformats.org/officeDocument/2006/relationships/image" Target="../media/image22.png"/><Relationship Id="rId79" Type="http://schemas.openxmlformats.org/officeDocument/2006/relationships/diagramQuickStyle" Target="../diagrams/quickStyle18.xml"/><Relationship Id="rId87" Type="http://schemas.microsoft.com/office/2007/relationships/diagramDrawing" Target="../diagrams/drawing19.xml"/><Relationship Id="rId5" Type="http://schemas.openxmlformats.org/officeDocument/2006/relationships/diagramColors" Target="../diagrams/colors6.xml"/><Relationship Id="rId61" Type="http://schemas.openxmlformats.org/officeDocument/2006/relationships/diagramLayout" Target="../diagrams/layout16.xml"/><Relationship Id="rId82" Type="http://schemas.openxmlformats.org/officeDocument/2006/relationships/slide" Target="slide8.xml"/><Relationship Id="rId19" Type="http://schemas.openxmlformats.org/officeDocument/2006/relationships/diagramLayout" Target="../diagrams/layout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Relationship Id="rId35" Type="http://schemas.openxmlformats.org/officeDocument/2006/relationships/diagramQuickStyle" Target="../diagrams/quickStyle12.xml"/><Relationship Id="rId43" Type="http://schemas.openxmlformats.org/officeDocument/2006/relationships/diagramData" Target="../diagrams/data14.xml"/><Relationship Id="rId48" Type="http://schemas.openxmlformats.org/officeDocument/2006/relationships/image" Target="../media/image11.png"/><Relationship Id="rId56" Type="http://schemas.openxmlformats.org/officeDocument/2006/relationships/diagramQuickStyle" Target="../diagrams/quickStyle15.xml"/><Relationship Id="rId64" Type="http://schemas.microsoft.com/office/2007/relationships/diagramDrawing" Target="../diagrams/drawing16.xml"/><Relationship Id="rId69" Type="http://schemas.openxmlformats.org/officeDocument/2006/relationships/diagramLayout" Target="../diagrams/layout17.xml"/><Relationship Id="rId77" Type="http://schemas.openxmlformats.org/officeDocument/2006/relationships/diagramData" Target="../diagrams/data18.xml"/><Relationship Id="rId8" Type="http://schemas.openxmlformats.org/officeDocument/2006/relationships/diagramLayout" Target="../diagrams/layout7.xml"/><Relationship Id="rId51" Type="http://schemas.openxmlformats.org/officeDocument/2006/relationships/image" Target="../media/image14.png"/><Relationship Id="rId72" Type="http://schemas.microsoft.com/office/2007/relationships/diagramDrawing" Target="../diagrams/drawing17.xml"/><Relationship Id="rId80" Type="http://schemas.openxmlformats.org/officeDocument/2006/relationships/diagramColors" Target="../diagrams/colors18.xml"/><Relationship Id="rId85" Type="http://schemas.openxmlformats.org/officeDocument/2006/relationships/diagramQuickStyle" Target="../diagrams/quickStyle19.xml"/><Relationship Id="rId3" Type="http://schemas.openxmlformats.org/officeDocument/2006/relationships/diagramLayout" Target="../diagrams/layout6.xml"/><Relationship Id="rId12" Type="http://schemas.openxmlformats.org/officeDocument/2006/relationships/image" Target="../media/image10.jpeg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33" Type="http://schemas.openxmlformats.org/officeDocument/2006/relationships/diagramData" Target="../diagrams/data12.xml"/><Relationship Id="rId38" Type="http://schemas.openxmlformats.org/officeDocument/2006/relationships/diagramData" Target="../diagrams/data13.xml"/><Relationship Id="rId46" Type="http://schemas.openxmlformats.org/officeDocument/2006/relationships/diagramColors" Target="../diagrams/colors14.xml"/><Relationship Id="rId59" Type="http://schemas.openxmlformats.org/officeDocument/2006/relationships/image" Target="../media/image17.png"/><Relationship Id="rId67" Type="http://schemas.openxmlformats.org/officeDocument/2006/relationships/image" Target="../media/image20.png"/><Relationship Id="rId20" Type="http://schemas.openxmlformats.org/officeDocument/2006/relationships/diagramQuickStyle" Target="../diagrams/quickStyle9.xml"/><Relationship Id="rId41" Type="http://schemas.openxmlformats.org/officeDocument/2006/relationships/diagramColors" Target="../diagrams/colors13.xml"/><Relationship Id="rId54" Type="http://schemas.openxmlformats.org/officeDocument/2006/relationships/diagramData" Target="../diagrams/data15.xml"/><Relationship Id="rId62" Type="http://schemas.openxmlformats.org/officeDocument/2006/relationships/diagramQuickStyle" Target="../diagrams/quickStyle16.xml"/><Relationship Id="rId70" Type="http://schemas.openxmlformats.org/officeDocument/2006/relationships/diagramQuickStyle" Target="../diagrams/quickStyle17.xml"/><Relationship Id="rId75" Type="http://schemas.openxmlformats.org/officeDocument/2006/relationships/image" Target="../media/image23.png"/><Relationship Id="rId83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36" Type="http://schemas.openxmlformats.org/officeDocument/2006/relationships/diagramColors" Target="../diagrams/colors12.xml"/><Relationship Id="rId49" Type="http://schemas.openxmlformats.org/officeDocument/2006/relationships/image" Target="../media/image12.png"/><Relationship Id="rId57" Type="http://schemas.openxmlformats.org/officeDocument/2006/relationships/diagramColors" Target="../diagrams/colors15.xml"/><Relationship Id="rId10" Type="http://schemas.openxmlformats.org/officeDocument/2006/relationships/diagramColors" Target="../diagrams/colors7.xml"/><Relationship Id="rId31" Type="http://schemas.openxmlformats.org/officeDocument/2006/relationships/diagramColors" Target="../diagrams/colors11.xml"/><Relationship Id="rId44" Type="http://schemas.openxmlformats.org/officeDocument/2006/relationships/diagramLayout" Target="../diagrams/layout14.xml"/><Relationship Id="rId52" Type="http://schemas.openxmlformats.org/officeDocument/2006/relationships/image" Target="../media/image15.png"/><Relationship Id="rId60" Type="http://schemas.openxmlformats.org/officeDocument/2006/relationships/diagramData" Target="../diagrams/data16.xml"/><Relationship Id="rId65" Type="http://schemas.openxmlformats.org/officeDocument/2006/relationships/image" Target="../media/image18.png"/><Relationship Id="rId73" Type="http://schemas.openxmlformats.org/officeDocument/2006/relationships/image" Target="../media/image21.png"/><Relationship Id="rId78" Type="http://schemas.openxmlformats.org/officeDocument/2006/relationships/diagramLayout" Target="../diagrams/layout18.xml"/><Relationship Id="rId81" Type="http://schemas.microsoft.com/office/2007/relationships/diagramDrawing" Target="../diagrams/drawing18.xml"/><Relationship Id="rId86" Type="http://schemas.openxmlformats.org/officeDocument/2006/relationships/diagramColors" Target="../diagrams/colors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83568" y="17008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Áreas Prioritárias</a:t>
            </a:r>
            <a:endParaRPr lang="pt-BR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40236"/>
              </p:ext>
            </p:extLst>
          </p:nvPr>
        </p:nvGraphicFramePr>
        <p:xfrm>
          <a:off x="611560" y="2492896"/>
          <a:ext cx="8287264" cy="275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26"/>
                <a:gridCol w="3204519"/>
                <a:gridCol w="3509319"/>
              </a:tblGrid>
              <a:tr h="428951">
                <a:tc>
                  <a:txBody>
                    <a:bodyPr/>
                    <a:lstStyle/>
                    <a:p>
                      <a:r>
                        <a:rPr lang="pt-BR" dirty="0" smtClean="0"/>
                        <a:t>FUNDO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326911">
                <a:tc>
                  <a:txBody>
                    <a:bodyPr/>
                    <a:lstStyle/>
                    <a:p>
                      <a:r>
                        <a:rPr lang="pt-BR" dirty="0" smtClean="0"/>
                        <a:t>Foco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TIC</a:t>
                      </a:r>
                    </a:p>
                    <a:p>
                      <a:r>
                        <a:rPr lang="pt-BR" dirty="0" smtClean="0"/>
                        <a:t>Novos</a:t>
                      </a:r>
                      <a:r>
                        <a:rPr lang="pt-BR" baseline="0" dirty="0" smtClean="0"/>
                        <a:t> Materiais</a:t>
                      </a:r>
                    </a:p>
                    <a:p>
                      <a:r>
                        <a:rPr lang="pt-BR" baseline="0" dirty="0" smtClean="0"/>
                        <a:t>Biotecnologia</a:t>
                      </a:r>
                    </a:p>
                    <a:p>
                      <a:r>
                        <a:rPr lang="pt-BR" baseline="0" dirty="0" smtClean="0"/>
                        <a:t>Nanotecnologia</a:t>
                      </a:r>
                    </a:p>
                    <a:p>
                      <a:r>
                        <a:rPr lang="pt-BR" baseline="0" dirty="0" smtClean="0"/>
                        <a:t>Agronegócios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Negócios Inovadores, </a:t>
                      </a:r>
                    </a:p>
                    <a:p>
                      <a:r>
                        <a:rPr lang="pt-BR" dirty="0" smtClean="0"/>
                        <a:t>Com alto potencial</a:t>
                      </a:r>
                      <a:r>
                        <a:rPr lang="pt-BR" baseline="0" dirty="0" smtClean="0"/>
                        <a:t> de crescimento,</a:t>
                      </a:r>
                    </a:p>
                    <a:p>
                      <a:r>
                        <a:rPr lang="pt-BR" baseline="0" dirty="0" smtClean="0"/>
                        <a:t>Mercado global 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3347864" y="2564904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37" y="2582904"/>
            <a:ext cx="70892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22763633"/>
              </p:ext>
            </p:extLst>
          </p:nvPr>
        </p:nvGraphicFramePr>
        <p:xfrm>
          <a:off x="7236296" y="2600904"/>
          <a:ext cx="936104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Fundos com Aporte da Fomento Paraná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900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17008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Porte das Empresas Alvo para Investimento</a:t>
            </a:r>
            <a:endParaRPr lang="pt-BR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99813"/>
              </p:ext>
            </p:extLst>
          </p:nvPr>
        </p:nvGraphicFramePr>
        <p:xfrm>
          <a:off x="611560" y="2564904"/>
          <a:ext cx="792022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09"/>
                <a:gridCol w="2664296"/>
                <a:gridCol w="288032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FUNDO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Porte de empresas: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Receita</a:t>
                      </a:r>
                      <a:r>
                        <a:rPr lang="pt-BR" baseline="0" dirty="0" smtClean="0"/>
                        <a:t> máxima: </a:t>
                      </a:r>
                    </a:p>
                    <a:p>
                      <a:r>
                        <a:rPr lang="pt-BR" baseline="0" dirty="0" smtClean="0"/>
                        <a:t>R$ 12 milhões/ano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Mínimo 25% em empresas que faturam até R$ 3 milhões/ano.</a:t>
                      </a:r>
                    </a:p>
                    <a:p>
                      <a:endParaRPr lang="pt-BR" baseline="0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Receita</a:t>
                      </a:r>
                      <a:r>
                        <a:rPr lang="pt-BR" baseline="0" dirty="0" smtClean="0"/>
                        <a:t> máxima: </a:t>
                      </a:r>
                    </a:p>
                    <a:p>
                      <a:r>
                        <a:rPr lang="pt-BR" baseline="0" dirty="0" smtClean="0"/>
                        <a:t>R$ 16 milhões/ano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Mínimo 20% em empresas que faturam até R$ 3,6 milhões/ano.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Fundos com Aporte da Fomento Paraná</a:t>
            </a:r>
            <a:endParaRPr lang="pt-BR" sz="2400" b="1" dirty="0"/>
          </a:p>
        </p:txBody>
      </p:sp>
      <p:pic>
        <p:nvPicPr>
          <p:cNvPr id="6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3772825" y="2600944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37" y="2618944"/>
            <a:ext cx="70892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96368390"/>
              </p:ext>
            </p:extLst>
          </p:nvPr>
        </p:nvGraphicFramePr>
        <p:xfrm>
          <a:off x="7236296" y="2636944"/>
          <a:ext cx="936104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03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ector reto 79"/>
          <p:cNvCxnSpPr/>
          <p:nvPr/>
        </p:nvCxnSpPr>
        <p:spPr>
          <a:xfrm flipV="1">
            <a:off x="4139952" y="4215989"/>
            <a:ext cx="288032" cy="817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3923928" y="2656181"/>
            <a:ext cx="288032" cy="369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702521" y="2503781"/>
            <a:ext cx="647674" cy="604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3492162" y="4961343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Elipse 50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cxnSp>
        <p:nvCxnSpPr>
          <p:cNvPr id="65" name="Conector reto 64"/>
          <p:cNvCxnSpPr/>
          <p:nvPr/>
        </p:nvCxnSpPr>
        <p:spPr>
          <a:xfrm flipV="1">
            <a:off x="1169803" y="3285975"/>
            <a:ext cx="665893" cy="439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1169803" y="3601477"/>
            <a:ext cx="2754125" cy="614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324239" y="2536628"/>
            <a:ext cx="583465" cy="48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2226525" y="2157774"/>
            <a:ext cx="185235" cy="7150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2038367" y="3364813"/>
            <a:ext cx="2037961" cy="41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Diagrama 53"/>
          <p:cNvGraphicFramePr/>
          <p:nvPr>
            <p:extLst>
              <p:ext uri="{D42A27DB-BD31-4B8C-83A1-F6EECF244321}">
                <p14:modId xmlns:p14="http://schemas.microsoft.com/office/powerpoint/2010/main" val="4218592931"/>
              </p:ext>
            </p:extLst>
          </p:nvPr>
        </p:nvGraphicFramePr>
        <p:xfrm>
          <a:off x="1626211" y="268705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6" name="Conector reto 85"/>
          <p:cNvCxnSpPr/>
          <p:nvPr/>
        </p:nvCxnSpPr>
        <p:spPr>
          <a:xfrm flipV="1">
            <a:off x="1572799" y="3725551"/>
            <a:ext cx="2351129" cy="13075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2702521" y="3940247"/>
            <a:ext cx="1295348" cy="16868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H="1" flipV="1">
            <a:off x="4876694" y="4210798"/>
            <a:ext cx="811430" cy="9192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 flipV="1">
            <a:off x="5118100" y="4063589"/>
            <a:ext cx="2118196" cy="12015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H="1" flipV="1">
            <a:off x="5220072" y="3725550"/>
            <a:ext cx="2016224" cy="233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H="1">
            <a:off x="5220072" y="3025228"/>
            <a:ext cx="936105" cy="3812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5373349" y="1435465"/>
            <a:ext cx="782828" cy="141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5118100" y="1846701"/>
            <a:ext cx="1242517" cy="1314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6" idx="0"/>
          </p:cNvCxnSpPr>
          <p:nvPr/>
        </p:nvCxnSpPr>
        <p:spPr>
          <a:xfrm flipH="1">
            <a:off x="4572000" y="2263444"/>
            <a:ext cx="144016" cy="6093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1907704" y="1111598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Elipse 44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9919879"/>
              </p:ext>
            </p:extLst>
          </p:nvPr>
        </p:nvGraphicFramePr>
        <p:xfrm>
          <a:off x="3419872" y="2872829"/>
          <a:ext cx="23042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60861"/>
            <a:ext cx="876971" cy="90000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29323961"/>
              </p:ext>
            </p:extLst>
          </p:nvPr>
        </p:nvGraphicFramePr>
        <p:xfrm>
          <a:off x="6732240" y="337688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49651174"/>
              </p:ext>
            </p:extLst>
          </p:nvPr>
        </p:nvGraphicFramePr>
        <p:xfrm>
          <a:off x="3860304" y="1144637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98519385"/>
              </p:ext>
            </p:extLst>
          </p:nvPr>
        </p:nvGraphicFramePr>
        <p:xfrm>
          <a:off x="179512" y="475881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611122234"/>
              </p:ext>
            </p:extLst>
          </p:nvPr>
        </p:nvGraphicFramePr>
        <p:xfrm>
          <a:off x="6516216" y="508518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904579265"/>
              </p:ext>
            </p:extLst>
          </p:nvPr>
        </p:nvGraphicFramePr>
        <p:xfrm>
          <a:off x="-605175" y="3573016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27690137"/>
              </p:ext>
            </p:extLst>
          </p:nvPr>
        </p:nvGraphicFramePr>
        <p:xfrm>
          <a:off x="35496" y="1476401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723844547"/>
              </p:ext>
            </p:extLst>
          </p:nvPr>
        </p:nvGraphicFramePr>
        <p:xfrm>
          <a:off x="4876694" y="508518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24" name="AutoShape 2" descr="Resultado de imagem para logo sebrae PAR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06798"/>
            <a:ext cx="675465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m para logo fiep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76725"/>
            <a:ext cx="8974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5373349" y="5465117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9" descr="Resultado de imagem para bz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11" descr="Resultado de imagem para bzplan"/>
          <p:cNvSpPr>
            <a:spLocks noChangeAspect="1" noChangeArrowheads="1"/>
          </p:cNvSpPr>
          <p:nvPr/>
        </p:nvSpPr>
        <p:spPr bwMode="auto">
          <a:xfrm>
            <a:off x="155575" y="-373063"/>
            <a:ext cx="19050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29189"/>
            <a:ext cx="62030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hlinkClick r:id="rId5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502586" y="1908449"/>
            <a:ext cx="1037677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30" y="3015975"/>
            <a:ext cx="626335" cy="540000"/>
          </a:xfrm>
          <a:prstGeom prst="rect">
            <a:avLst/>
          </a:prstGeom>
        </p:spPr>
      </p:pic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888706391"/>
              </p:ext>
            </p:extLst>
          </p:nvPr>
        </p:nvGraphicFramePr>
        <p:xfrm>
          <a:off x="5724128" y="85660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15" y="1327465"/>
            <a:ext cx="73805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695043823"/>
              </p:ext>
            </p:extLst>
          </p:nvPr>
        </p:nvGraphicFramePr>
        <p:xfrm>
          <a:off x="1453919" y="553712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1" r:lo="rId62" r:qs="rId63" r:cs="rId64"/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0063" r="9314" b="24137"/>
          <a:stretch/>
        </p:blipFill>
        <p:spPr bwMode="auto">
          <a:xfrm>
            <a:off x="3751071" y="5373216"/>
            <a:ext cx="676913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7" descr="Resultado de imagem para bndes logo"/>
          <p:cNvSpPr>
            <a:spLocks noChangeAspect="1" noChangeArrowheads="1"/>
          </p:cNvSpPr>
          <p:nvPr/>
        </p:nvSpPr>
        <p:spPr bwMode="auto">
          <a:xfrm>
            <a:off x="155575" y="-982663"/>
            <a:ext cx="49625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2983"/>
            <a:ext cx="69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91" y="1540725"/>
            <a:ext cx="758621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838374129"/>
              </p:ext>
            </p:extLst>
          </p:nvPr>
        </p:nvGraphicFramePr>
        <p:xfrm>
          <a:off x="5670090" y="2261691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9" r:lo="rId70" r:qs="rId71" r:cs="rId72"/>
          </a:graphicData>
        </a:graphic>
      </p:graphicFrame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17" y="2568738"/>
            <a:ext cx="58764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1"/>
          <a:stretch/>
        </p:blipFill>
        <p:spPr bwMode="auto">
          <a:xfrm>
            <a:off x="755576" y="5085184"/>
            <a:ext cx="88144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179512" y="260648"/>
            <a:ext cx="5456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Ecossistema de Empreendedorismo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" y="4000703"/>
            <a:ext cx="77837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sca 1"/>
          <p:cNvSpPr/>
          <p:nvPr/>
        </p:nvSpPr>
        <p:spPr>
          <a:xfrm>
            <a:off x="3753349" y="2776703"/>
            <a:ext cx="1620000" cy="1620000"/>
          </a:xfrm>
          <a:prstGeom prst="donut">
            <a:avLst>
              <a:gd name="adj" fmla="val 2146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060114" y="1595761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Elipse 57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pic>
        <p:nvPicPr>
          <p:cNvPr id="5" name="Picture 2" descr="PTV Paraná"/>
          <p:cNvPicPr>
            <a:picLocks noChangeAspect="1" noChangeArrowheads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/>
          <a:stretch/>
        </p:blipFill>
        <p:spPr bwMode="auto">
          <a:xfrm>
            <a:off x="3131840" y="2024880"/>
            <a:ext cx="99341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722368562"/>
              </p:ext>
            </p:extLst>
          </p:nvPr>
        </p:nvGraphicFramePr>
        <p:xfrm>
          <a:off x="7186450" y="5697280"/>
          <a:ext cx="684000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012160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80312" y="1908449"/>
            <a:ext cx="16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5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7298347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4581736"/>
              </p:ext>
            </p:extLst>
          </p:nvPr>
        </p:nvGraphicFramePr>
        <p:xfrm>
          <a:off x="2304232" y="1988928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77503349"/>
              </p:ext>
            </p:extLst>
          </p:nvPr>
        </p:nvGraphicFramePr>
        <p:xfrm>
          <a:off x="2304232" y="2420976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5970859"/>
              </p:ext>
            </p:extLst>
          </p:nvPr>
        </p:nvGraphicFramePr>
        <p:xfrm>
          <a:off x="2304232" y="2853024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7697219"/>
              </p:ext>
            </p:extLst>
          </p:nvPr>
        </p:nvGraphicFramePr>
        <p:xfrm>
          <a:off x="2304232" y="3285072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71817739"/>
              </p:ext>
            </p:extLst>
          </p:nvPr>
        </p:nvGraphicFramePr>
        <p:xfrm>
          <a:off x="2304232" y="3717032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91877066"/>
              </p:ext>
            </p:extLst>
          </p:nvPr>
        </p:nvGraphicFramePr>
        <p:xfrm>
          <a:off x="2304232" y="4149080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val="19258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9187566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92701"/>
              </p:ext>
            </p:extLst>
          </p:nvPr>
        </p:nvGraphicFramePr>
        <p:xfrm>
          <a:off x="395536" y="1911099"/>
          <a:ext cx="82800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000"/>
                <a:gridCol w="2760000"/>
                <a:gridCol w="27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FAG/PR</a:t>
                      </a:r>
                    </a:p>
                    <a:p>
                      <a:pPr algn="ctr"/>
                      <a:r>
                        <a:rPr lang="pt-BR" sz="1400" dirty="0" smtClean="0"/>
                        <a:t>Fundo de Aval Garantidor das Microempresas e Empresas de Pequeno Porte do Estado do </a:t>
                      </a:r>
                      <a:r>
                        <a:rPr lang="pt-BR" sz="1400" dirty="0" smtClean="0"/>
                        <a:t>Paraná (art. 39 e 41)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FIME/PR</a:t>
                      </a:r>
                    </a:p>
                    <a:p>
                      <a:pPr algn="ctr"/>
                      <a:r>
                        <a:rPr lang="pt-BR" sz="1400" dirty="0" smtClean="0"/>
                        <a:t>Fundo de Inovação das Microempresas e Empresas de Pequeno Porte do Estado do </a:t>
                      </a:r>
                      <a:r>
                        <a:rPr lang="pt-BR" sz="1400" dirty="0" smtClean="0"/>
                        <a:t>Paraná (art. 38)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FCR/PR</a:t>
                      </a:r>
                    </a:p>
                    <a:p>
                      <a:pPr algn="ctr"/>
                      <a:r>
                        <a:rPr lang="pt-BR" sz="1400" dirty="0" smtClean="0"/>
                        <a:t>Fundo de Capital de Risco das Microempresas e Empresas de Pequeno Porte do Estado do </a:t>
                      </a:r>
                      <a:r>
                        <a:rPr lang="pt-BR" sz="1400" dirty="0" smtClean="0"/>
                        <a:t>Paraná (art. 44 e 45)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Finalidade </a:t>
                      </a:r>
                      <a:r>
                        <a:rPr lang="pt-BR" sz="1400" dirty="0" smtClean="0"/>
                        <a:t>de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garantir os riscos de financiamentos e empréstimos</a:t>
                      </a:r>
                      <a:r>
                        <a:rPr lang="pt-BR" sz="1400" dirty="0" smtClean="0"/>
                        <a:t> concedidos às Microempresas e Empresas de Pequeno Porte.</a:t>
                      </a:r>
                    </a:p>
                    <a:p>
                      <a:pPr algn="l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Importante ferramenta para o enfrentamento da dificuldade de MPE no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acesso às linhas de financiamentos</a:t>
                      </a:r>
                      <a:r>
                        <a:rPr lang="pt-BR" sz="1400" dirty="0" smtClean="0"/>
                        <a:t> necessárias para o desenvolvimento e, como consequência, estimulará a atividade econômica paranaense. </a:t>
                      </a:r>
                      <a:endParaRPr lang="pt-BR" sz="1400" dirty="0" smtClean="0"/>
                    </a:p>
                    <a:p>
                      <a:pPr algn="l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Incentivar a prática inovadora como mecanismo de ampliação da competitividade das Microempresas e às Empresas de Pequeno Porte no âmbito do Estado do Paraná.</a:t>
                      </a:r>
                    </a:p>
                    <a:p>
                      <a:pPr algn="ctr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Finalidade de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financiar projetos de pesquisa, desenvolvimento e inovação</a:t>
                      </a:r>
                      <a:r>
                        <a:rPr lang="pt-BR" sz="1400" dirty="0" smtClean="0"/>
                        <a:t>, voltados para Microempresas e Empresas de Pequeno porte.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O FCR/PR irá adquirir por meio de Fundos de Investimento e Participações – FIP regulados pela Comissão de Valores Mobiliários - CVM,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participação em empresas inovadoras</a:t>
                      </a:r>
                      <a:r>
                        <a:rPr lang="pt-BR" sz="1400" dirty="0" smtClean="0"/>
                        <a:t>, que atuem na resolução de problemas críticos para a sociedade, que sejam relevantes para a economia do Estado 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tenham perspectivas de rápido crescimento</a:t>
                      </a:r>
                      <a:r>
                        <a:rPr lang="pt-BR" sz="1400" dirty="0" smtClean="0"/>
                        <a:t>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1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3088899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57840"/>
              </p:ext>
            </p:extLst>
          </p:nvPr>
        </p:nvGraphicFramePr>
        <p:xfrm>
          <a:off x="395536" y="1911099"/>
          <a:ext cx="8280000" cy="40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0"/>
              </a:tblGrid>
              <a:tr h="13620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FAG/PR</a:t>
                      </a:r>
                    </a:p>
                    <a:p>
                      <a:pPr algn="ctr"/>
                      <a:r>
                        <a:rPr lang="pt-BR" sz="1400" dirty="0" smtClean="0"/>
                        <a:t>Fundo de Aval Garantidor das Microempresas e Empresas de Pequeno Porte do Estado do Paraná</a:t>
                      </a:r>
                    </a:p>
                  </a:txBody>
                  <a:tcPr/>
                </a:tc>
              </a:tr>
              <a:tr h="2724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Fundo de natureza contábil, com a finalidade de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garantir os riscos de financiamentos e empréstimos</a:t>
                      </a:r>
                      <a:r>
                        <a:rPr lang="pt-BR" sz="1400" dirty="0" smtClean="0"/>
                        <a:t> concedidos às Microempresas e Empresas de Pequeno Porte.</a:t>
                      </a:r>
                    </a:p>
                    <a:p>
                      <a:pPr algn="l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Importante ferramenta para o enfrentamento da dificuldade de MPE no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acesso às linhas de financiamentos</a:t>
                      </a:r>
                      <a:r>
                        <a:rPr lang="pt-BR" sz="1400" dirty="0" smtClean="0"/>
                        <a:t> necessárias para o desenvolvimento e, como consequência, estimulará a atividade econômica paranaense.</a:t>
                      </a:r>
                    </a:p>
                    <a:p>
                      <a:pPr algn="l"/>
                      <a:endParaRPr lang="pt-BR" sz="1400" dirty="0" smtClean="0"/>
                    </a:p>
                    <a:p>
                      <a:pPr algn="l"/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Fonte inicial de recursos: parte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dos </a:t>
                      </a: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Juros s/capital próprio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Fomento Paraná.</a:t>
                      </a:r>
                      <a:endParaRPr lang="pt-B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9441581"/>
              </p:ext>
            </p:extLst>
          </p:nvPr>
        </p:nvGraphicFramePr>
        <p:xfrm>
          <a:off x="1332360" y="5049280"/>
          <a:ext cx="648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47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8796347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83239"/>
              </p:ext>
            </p:extLst>
          </p:nvPr>
        </p:nvGraphicFramePr>
        <p:xfrm>
          <a:off x="395536" y="1911099"/>
          <a:ext cx="8280000" cy="40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0"/>
              </a:tblGrid>
              <a:tr h="13620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FIME/PR</a:t>
                      </a:r>
                    </a:p>
                    <a:p>
                      <a:pPr algn="ctr"/>
                      <a:r>
                        <a:rPr lang="pt-BR" sz="1400" dirty="0" smtClean="0"/>
                        <a:t>Fundo de Inovação das Microempresas e Empresas de Pequeno Porte do Estado do Paraná</a:t>
                      </a:r>
                      <a:endParaRPr lang="pt-BR" sz="1400" dirty="0"/>
                    </a:p>
                  </a:txBody>
                  <a:tcPr/>
                </a:tc>
              </a:tr>
              <a:tr h="272400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Incentivar a prática inovadora como mecanismo de ampliação da competitividade das Microempresas e às Empresas de Pequeno Porte no âmbito do Estado do Paraná.</a:t>
                      </a:r>
                    </a:p>
                    <a:p>
                      <a:pPr algn="ctr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Finalidade de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financiar projetos de pesquisa, desenvolvimento e inovação</a:t>
                      </a:r>
                      <a:r>
                        <a:rPr lang="pt-BR" sz="1400" dirty="0" smtClean="0"/>
                        <a:t>, voltados para Microempresas e Empresas de Pequeno porte.</a:t>
                      </a:r>
                    </a:p>
                    <a:p>
                      <a:pPr algn="l"/>
                      <a:endParaRPr lang="pt-BR" sz="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Fonte inicial de recursos: 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 dos recursos destinados a projetos de inovação (art. 38 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§ 2º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LC 163/2013).</a:t>
                      </a:r>
                      <a:endParaRPr lang="pt-B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331640" y="5049280"/>
            <a:ext cx="6480000" cy="900000"/>
            <a:chOff x="0" y="78784"/>
            <a:chExt cx="4968551" cy="1319759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78784"/>
              <a:ext cx="4968551" cy="1319759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4425" y="143209"/>
              <a:ext cx="4839701" cy="1190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STATUS: em 09/12 </a:t>
              </a:r>
              <a:r>
                <a:rPr lang="pt-BR" sz="2000" kern="1200" dirty="0" smtClean="0"/>
                <a:t>será </a:t>
              </a:r>
              <a:r>
                <a:rPr lang="pt-BR" sz="2000" kern="1200" dirty="0" smtClean="0"/>
                <a:t>remetido à Casa Civil para análise e providências para envio à ALEP.</a:t>
              </a:r>
              <a:endParaRPr lang="pt-B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3055456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12797"/>
              </p:ext>
            </p:extLst>
          </p:nvPr>
        </p:nvGraphicFramePr>
        <p:xfrm>
          <a:off x="395536" y="1911099"/>
          <a:ext cx="8280000" cy="40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0"/>
              </a:tblGrid>
              <a:tr h="155268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FCR/PR</a:t>
                      </a:r>
                    </a:p>
                    <a:p>
                      <a:pPr algn="ctr"/>
                      <a:r>
                        <a:rPr lang="pt-BR" sz="1400" dirty="0" smtClean="0"/>
                        <a:t>Fundo de Capital de Risco das Microempresas e Empresas de Pequeno Porte do Estado do Paraná</a:t>
                      </a:r>
                      <a:endParaRPr lang="pt-BR" sz="1400" dirty="0"/>
                    </a:p>
                  </a:txBody>
                  <a:tcPr/>
                </a:tc>
              </a:tr>
              <a:tr h="2533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O FCR/PR irá adquirir por meio de Fundos de Investimento e Participações – FIP regulados pela Comissão de Valores Mobiliários - CVM,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participação em empresas inovadoras</a:t>
                      </a:r>
                      <a:r>
                        <a:rPr lang="pt-BR" sz="1400" dirty="0" smtClean="0"/>
                        <a:t>, que atuem na resolução de problemas críticos para a sociedade, que sejam relevantes para a economia do Estado 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tenham perspectivas de rápido crescimento</a:t>
                      </a:r>
                      <a:r>
                        <a:rPr lang="pt-BR" sz="1400" dirty="0" smtClean="0"/>
                        <a:t>.</a:t>
                      </a:r>
                    </a:p>
                    <a:p>
                      <a:pPr algn="l"/>
                      <a:endParaRPr lang="pt-B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Fonte inicial de recursos: parte dos Juros s/capital próprio</a:t>
                      </a:r>
                      <a:r>
                        <a:rPr lang="pt-B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da Fomento Paraná.</a:t>
                      </a:r>
                      <a:endParaRPr lang="pt-BR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331640" y="5049280"/>
            <a:ext cx="6480000" cy="900000"/>
            <a:chOff x="0" y="78784"/>
            <a:chExt cx="4968551" cy="1319759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78784"/>
              <a:ext cx="4968551" cy="1319759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4425" y="143209"/>
              <a:ext cx="4839701" cy="1190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000" kern="1200" dirty="0" smtClean="0"/>
                <a:t>STATUS: </a:t>
              </a:r>
              <a:r>
                <a:rPr lang="pt-BR" sz="2000" dirty="0"/>
                <a:t>Encontra-se no Gabinete do Procurador-Geral da PGE, aguardando o retorno do protocolado à Fomento Paraná com o parecer exarado pela </a:t>
              </a:r>
              <a:r>
                <a:rPr lang="pt-BR" sz="2000" dirty="0" smtClean="0"/>
                <a:t>Procuradoria.</a:t>
              </a:r>
              <a:endParaRPr lang="pt-B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03989020"/>
              </p:ext>
            </p:extLst>
          </p:nvPr>
        </p:nvGraphicFramePr>
        <p:xfrm>
          <a:off x="755576" y="1700808"/>
          <a:ext cx="5940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818844354"/>
              </p:ext>
            </p:extLst>
          </p:nvPr>
        </p:nvGraphicFramePr>
        <p:xfrm>
          <a:off x="907976" y="2204864"/>
          <a:ext cx="5940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08827049"/>
              </p:ext>
            </p:extLst>
          </p:nvPr>
        </p:nvGraphicFramePr>
        <p:xfrm>
          <a:off x="1060376" y="2708920"/>
          <a:ext cx="59400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005619549"/>
              </p:ext>
            </p:extLst>
          </p:nvPr>
        </p:nvGraphicFramePr>
        <p:xfrm>
          <a:off x="1259632" y="3230974"/>
          <a:ext cx="70200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Fundos de Investimento e Participações – FIP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715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2184955"/>
              </p:ext>
            </p:extLst>
          </p:nvPr>
        </p:nvGraphicFramePr>
        <p:xfrm>
          <a:off x="1524000" y="1397000"/>
          <a:ext cx="6096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Como funciona um fundo FIP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513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03350" y="2071688"/>
            <a:ext cx="6624638" cy="3877592"/>
            <a:chOff x="1403350" y="2071688"/>
            <a:chExt cx="6624638" cy="3877592"/>
          </a:xfrm>
        </p:grpSpPr>
        <p:sp>
          <p:nvSpPr>
            <p:cNvPr id="9218" name="Retângulo 2"/>
            <p:cNvSpPr>
              <a:spLocks noChangeArrowheads="1"/>
            </p:cNvSpPr>
            <p:nvPr/>
          </p:nvSpPr>
          <p:spPr bwMode="auto">
            <a:xfrm>
              <a:off x="6875463" y="4010942"/>
              <a:ext cx="1152525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 sz="1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’’</a:t>
              </a:r>
              <a:endParaRPr lang="pt-BR" altLang="pt-BR" sz="1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19" name="Retângulo 2"/>
            <p:cNvSpPr>
              <a:spLocks noChangeArrowheads="1"/>
            </p:cNvSpPr>
            <p:nvPr/>
          </p:nvSpPr>
          <p:spPr bwMode="auto">
            <a:xfrm>
              <a:off x="2484438" y="2420888"/>
              <a:ext cx="5543550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pt-BR" altLang="pt-BR" sz="2800" dirty="0" smtClean="0">
                  <a:solidFill>
                    <a:srgbClr val="595959"/>
                  </a:solidFill>
                  <a:latin typeface="Trebuchet MS" pitchFamily="34" charset="0"/>
                </a:rPr>
                <a:t>Os esforços para melhorar o ambiente de negócios das MPE trará resultados para todo ecossistema empreendedor no estado do Paraná.</a:t>
              </a:r>
              <a:endParaRPr lang="pt-BR" altLang="pt-BR" sz="2800" b="1" dirty="0">
                <a:solidFill>
                  <a:srgbClr val="595959"/>
                </a:solidFill>
                <a:latin typeface="Trebuchet MS" pitchFamily="34" charset="0"/>
              </a:endParaRPr>
            </a:p>
          </p:txBody>
        </p:sp>
        <p:sp>
          <p:nvSpPr>
            <p:cNvPr id="9220" name="Retângulo 2"/>
            <p:cNvSpPr>
              <a:spLocks noChangeArrowheads="1"/>
            </p:cNvSpPr>
            <p:nvPr/>
          </p:nvSpPr>
          <p:spPr bwMode="auto">
            <a:xfrm>
              <a:off x="1403350" y="2071688"/>
              <a:ext cx="1152525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 sz="1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‘‘</a:t>
              </a:r>
              <a:endParaRPr lang="pt-BR" altLang="pt-BR" sz="1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21" name="Group 1"/>
          <p:cNvGrpSpPr>
            <a:grpSpLocks/>
          </p:cNvGrpSpPr>
          <p:nvPr/>
        </p:nvGrpSpPr>
        <p:grpSpPr bwMode="auto">
          <a:xfrm>
            <a:off x="-396875" y="1517650"/>
            <a:ext cx="3024188" cy="660400"/>
            <a:chOff x="-396552" y="1517109"/>
            <a:chExt cx="3024336" cy="661463"/>
          </a:xfrm>
        </p:grpSpPr>
        <p:sp>
          <p:nvSpPr>
            <p:cNvPr id="9222" name="CaixaDeTexto 4"/>
            <p:cNvSpPr txBox="1">
              <a:spLocks noChangeArrowheads="1"/>
            </p:cNvSpPr>
            <p:nvPr/>
          </p:nvSpPr>
          <p:spPr bwMode="auto">
            <a:xfrm>
              <a:off x="-396552" y="1517109"/>
              <a:ext cx="3024336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pt-BR" altLang="pt-BR" b="1" dirty="0" smtClean="0">
                  <a:solidFill>
                    <a:schemeClr val="tx2"/>
                  </a:solidFill>
                  <a:latin typeface="Trebuchet MS" pitchFamily="34" charset="0"/>
                </a:rPr>
                <a:t>MPE</a:t>
              </a:r>
              <a:endParaRPr lang="pt-BR" altLang="pt-BR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1043381" y="2132461"/>
              <a:ext cx="1512961" cy="46111"/>
            </a:xfrm>
            <a:prstGeom prst="rect">
              <a:avLst/>
            </a:prstGeom>
            <a:gradFill>
              <a:gsLst>
                <a:gs pos="0">
                  <a:schemeClr val="accent1">
                    <a:alpha val="51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598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seedinvestimentos.com.br/wp-content/themes/grandcollege_v1-08/criatec3/img/section12-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056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0948518"/>
              </p:ext>
            </p:extLst>
          </p:nvPr>
        </p:nvGraphicFramePr>
        <p:xfrm>
          <a:off x="755576" y="4509312"/>
          <a:ext cx="7704856" cy="17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Ciclo até desinvestimento – Fundo FIP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376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6671228"/>
              </p:ext>
            </p:extLst>
          </p:nvPr>
        </p:nvGraphicFramePr>
        <p:xfrm>
          <a:off x="1524000" y="1397000"/>
          <a:ext cx="6096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Investimento Fundo de Capital de Risco – FCR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813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3419872" y="1052736"/>
            <a:ext cx="2052000" cy="4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6156327"/>
              </p:ext>
            </p:extLst>
          </p:nvPr>
        </p:nvGraphicFramePr>
        <p:xfrm>
          <a:off x="2304232" y="1551059"/>
          <a:ext cx="4356000" cy="3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00142"/>
              </p:ext>
            </p:extLst>
          </p:nvPr>
        </p:nvGraphicFramePr>
        <p:xfrm>
          <a:off x="395536" y="1911099"/>
          <a:ext cx="82800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000"/>
                <a:gridCol w="2760000"/>
                <a:gridCol w="27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FAG/PR</a:t>
                      </a:r>
                    </a:p>
                    <a:p>
                      <a:pPr algn="ctr"/>
                      <a:r>
                        <a:rPr lang="pt-BR" sz="1400" dirty="0" smtClean="0"/>
                        <a:t>Fundo de Aval Garantidor das Microempresas e Empresas de Pequeno Porte do Estado do Paraná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FIME/PR</a:t>
                      </a:r>
                    </a:p>
                    <a:p>
                      <a:pPr algn="ctr"/>
                      <a:r>
                        <a:rPr lang="pt-BR" sz="1400" dirty="0" smtClean="0"/>
                        <a:t>Fundo de Inovação das Microempresas e Empresas de Pequeno Porte do Estado do Paraná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FCR/PR</a:t>
                      </a:r>
                    </a:p>
                    <a:p>
                      <a:pPr algn="ctr"/>
                      <a:r>
                        <a:rPr lang="pt-BR" sz="1400" dirty="0" smtClean="0"/>
                        <a:t>Fundo de Capital de Risco das Microempresas e Empresas de Pequeno Porte do Estado do Paraná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Fundo de natureza contábil, com a finalidade de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garantir os riscos de financiamentos e empréstimos</a:t>
                      </a:r>
                      <a:r>
                        <a:rPr lang="pt-BR" sz="1400" dirty="0" smtClean="0"/>
                        <a:t> concedidos às Microempresas e Empresas de Pequeno Porte.</a:t>
                      </a:r>
                    </a:p>
                    <a:p>
                      <a:pPr algn="l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Importante ferramenta para o enfrentamento da dificuldade de MPE no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acesso às linhas de financiamentos</a:t>
                      </a:r>
                      <a:r>
                        <a:rPr lang="pt-BR" sz="1400" dirty="0" smtClean="0"/>
                        <a:t> necessárias para o desenvolvimento e, como consequência, estimulará a atividade econômica paranaense.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Incentivar a prática inovadora como mecanismo de ampliação da competitividade das Microempresas e às Empresas de Pequeno Porte no âmbito do Estado do Paraná.</a:t>
                      </a:r>
                    </a:p>
                    <a:p>
                      <a:pPr algn="ctr"/>
                      <a:endParaRPr lang="pt-BR" sz="1400" dirty="0" smtClean="0"/>
                    </a:p>
                    <a:p>
                      <a:pPr algn="l"/>
                      <a:r>
                        <a:rPr lang="pt-BR" sz="1400" dirty="0" smtClean="0"/>
                        <a:t>Finalidade de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financiar projetos de pesquisa, desenvolvimento e inovação</a:t>
                      </a:r>
                      <a:r>
                        <a:rPr lang="pt-BR" sz="1400" dirty="0" smtClean="0"/>
                        <a:t>, voltados para Microempresas e Empresas de Pequeno porte.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O FCR/PR irá adquirir por meio de Fundos de Investimento e Participações – FIP regulados pela Comissão de Valores Mobiliários - CVM,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participação em empresas inovadoras</a:t>
                      </a:r>
                      <a:r>
                        <a:rPr lang="pt-BR" sz="1400" dirty="0" smtClean="0"/>
                        <a:t>, que atuem na resolução de problemas críticos para a sociedade, que sejam relevantes para a economia do Estado e </a:t>
                      </a:r>
                      <a:r>
                        <a:rPr lang="pt-B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tenham perspectivas de rápido crescimento</a:t>
                      </a:r>
                      <a:r>
                        <a:rPr lang="pt-BR" sz="1400" dirty="0" smtClean="0"/>
                        <a:t>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4150886"/>
              </p:ext>
            </p:extLst>
          </p:nvPr>
        </p:nvGraphicFramePr>
        <p:xfrm>
          <a:off x="539552" y="4006805"/>
          <a:ext cx="799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43591097"/>
              </p:ext>
            </p:extLst>
          </p:nvPr>
        </p:nvGraphicFramePr>
        <p:xfrm>
          <a:off x="540440" y="4606376"/>
          <a:ext cx="7992000" cy="4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954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323528" y="476672"/>
            <a:ext cx="4896544" cy="590931"/>
            <a:chOff x="683568" y="1196752"/>
            <a:chExt cx="3024336" cy="590389"/>
          </a:xfrm>
        </p:grpSpPr>
        <p:sp>
          <p:nvSpPr>
            <p:cNvPr id="23" name="Rectangle 21"/>
            <p:cNvSpPr/>
            <p:nvPr/>
          </p:nvSpPr>
          <p:spPr>
            <a:xfrm flipV="1">
              <a:off x="683568" y="1700644"/>
              <a:ext cx="2952710" cy="45996"/>
            </a:xfrm>
            <a:prstGeom prst="rect">
              <a:avLst/>
            </a:prstGeom>
            <a:gradFill>
              <a:gsLst>
                <a:gs pos="0">
                  <a:schemeClr val="accent1">
                    <a:alpha val="51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869" name="CaixaDeTexto 4"/>
            <p:cNvSpPr txBox="1">
              <a:spLocks noChangeArrowheads="1"/>
            </p:cNvSpPr>
            <p:nvPr/>
          </p:nvSpPr>
          <p:spPr bwMode="auto">
            <a:xfrm>
              <a:off x="827584" y="1196752"/>
              <a:ext cx="2880320" cy="59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3600" b="1" dirty="0" smtClean="0">
                  <a:solidFill>
                    <a:schemeClr val="tx2"/>
                  </a:solidFill>
                  <a:latin typeface="Trebuchet MS" pitchFamily="34" charset="0"/>
                </a:rPr>
                <a:t>Crédito na economia</a:t>
              </a:r>
              <a:endParaRPr lang="pt-BR" altLang="pt-BR" sz="3600" b="1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pic>
        <p:nvPicPr>
          <p:cNvPr id="3686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225823"/>
            <a:ext cx="77104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5" t="13639" r="-5025" b="32949"/>
          <a:stretch/>
        </p:blipFill>
        <p:spPr bwMode="auto">
          <a:xfrm>
            <a:off x="1" y="2420888"/>
            <a:ext cx="9144000" cy="28065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617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55870"/>
            <a:ext cx="1699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Contatos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 flipV="1">
            <a:off x="393913" y="930698"/>
            <a:ext cx="2106960" cy="73244"/>
          </a:xfrm>
          <a:prstGeom prst="rect">
            <a:avLst/>
          </a:prstGeom>
          <a:gradFill>
            <a:gsLst>
              <a:gs pos="0">
                <a:schemeClr val="accent1">
                  <a:alpha val="51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1772816"/>
            <a:ext cx="8496944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DIRETORIA DE MERCADO E REL. INSTITUCIONAIS – SETOR PRIVADO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Diretor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– Luiz Renato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Hauly</a:t>
            </a:r>
            <a:endParaRPr lang="en-US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Assessora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– Claudia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Zilli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Teixeira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Gerente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– Richer Matos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Coord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Atend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ao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Cliente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 &amp; </a:t>
            </a:r>
            <a:r>
              <a:rPr lang="en-US" dirty="0" err="1" smtClean="0">
                <a:solidFill>
                  <a:schemeClr val="tx2"/>
                </a:solidFill>
                <a:latin typeface="Trebuchet MS"/>
                <a:cs typeface="Trebuchet MS"/>
              </a:rPr>
              <a:t>Expansão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chemeClr val="tx2"/>
                </a:solidFill>
                <a:latin typeface="Trebuchet MS"/>
                <a:cs typeface="Trebuchet MS"/>
              </a:rPr>
              <a:t>Regional  </a:t>
            </a:r>
            <a:r>
              <a:rPr lang="en-US" dirty="0" smtClean="0">
                <a:solidFill>
                  <a:schemeClr val="tx2"/>
                </a:solidFill>
                <a:latin typeface="Trebuchet MS"/>
                <a:cs typeface="Trebuchet MS"/>
              </a:rPr>
              <a:t>– 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Elson Teixeira (41) 3235-7639</a:t>
            </a:r>
            <a:endParaRPr lang="en-US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110000"/>
              </a:lnSpc>
              <a:defRPr/>
            </a:pPr>
            <a:endParaRPr lang="en-US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Central de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Atendimento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ao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Cliente</a:t>
            </a:r>
            <a:endParaRPr lang="en-US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(41</a:t>
            </a:r>
            <a:r>
              <a:rPr lang="en-US" b="1" dirty="0">
                <a:solidFill>
                  <a:schemeClr val="tx2"/>
                </a:solidFill>
                <a:latin typeface="Trebuchet MS"/>
                <a:cs typeface="Trebuchet MS"/>
              </a:rPr>
              <a:t>) </a:t>
            </a: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3200-5900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falafomento@fomento.pr.gov.br</a:t>
            </a:r>
            <a:endParaRPr lang="en-US" b="1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  <a:latin typeface="Trebuchet MS"/>
                <a:cs typeface="Trebuchet MS"/>
              </a:rPr>
              <a:t>www.fomento.pr.gov.br</a:t>
            </a:r>
          </a:p>
        </p:txBody>
      </p:sp>
    </p:spTree>
    <p:extLst>
      <p:ext uri="{BB962C8B-B14F-4D97-AF65-F5344CB8AC3E}">
        <p14:creationId xmlns:p14="http://schemas.microsoft.com/office/powerpoint/2010/main" val="2158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 descr="01444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ra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14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14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ng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3140968"/>
            <a:ext cx="9151066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dade Mó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14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928"/>
            <a:ext cx="9144000" cy="14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5" t="13639" r="-5025" b="32949"/>
          <a:stretch/>
        </p:blipFill>
        <p:spPr bwMode="auto">
          <a:xfrm>
            <a:off x="1" y="2420888"/>
            <a:ext cx="9144000" cy="28065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98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1640" y="4669393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ELSON H. </a:t>
            </a:r>
            <a:r>
              <a:rPr lang="pt-BR" dirty="0" smtClean="0"/>
              <a:t>TEIXEIRA</a:t>
            </a:r>
          </a:p>
          <a:p>
            <a:pPr algn="ctr"/>
            <a:r>
              <a:rPr lang="pt-BR" sz="1200" dirty="0" smtClean="0"/>
              <a:t>CRA  7555/90</a:t>
            </a:r>
            <a:endParaRPr lang="pt-BR" sz="1200" dirty="0" smtClean="0"/>
          </a:p>
          <a:p>
            <a:pPr algn="ctr"/>
            <a:r>
              <a:rPr lang="pt-BR" sz="1200" dirty="0" smtClean="0"/>
              <a:t>Coordenador de Atendimento ao Cliente &amp; Expansão </a:t>
            </a:r>
            <a:r>
              <a:rPr lang="pt-BR" sz="1200" dirty="0" smtClean="0"/>
              <a:t>Regional</a:t>
            </a:r>
          </a:p>
          <a:p>
            <a:pPr algn="ctr"/>
            <a:r>
              <a:rPr lang="pt-BR" sz="1200" dirty="0" smtClean="0"/>
              <a:t>Representante da Fomento no FOPEME</a:t>
            </a:r>
          </a:p>
          <a:p>
            <a:pPr algn="ctr"/>
            <a:r>
              <a:rPr lang="pt-BR" sz="1200" dirty="0" smtClean="0"/>
              <a:t>Representante da Fomento no Conselho da MPI/FIEP</a:t>
            </a:r>
          </a:p>
          <a:p>
            <a:pPr algn="ctr"/>
            <a:r>
              <a:rPr lang="pt-BR" sz="1200" dirty="0" smtClean="0"/>
              <a:t>Atuação no mercado financeiro desde 1984</a:t>
            </a:r>
          </a:p>
          <a:p>
            <a:pPr algn="ctr"/>
            <a:r>
              <a:rPr lang="pt-BR" sz="1200" dirty="0" smtClean="0"/>
              <a:t>Pós graduado em Adm. Industrial (UFPR)</a:t>
            </a:r>
          </a:p>
          <a:p>
            <a:pPr algn="ctr"/>
            <a:r>
              <a:rPr lang="pt-BR" sz="1200" dirty="0" smtClean="0"/>
              <a:t>Pós graduado em Qualidade e Produtividades (FAE)</a:t>
            </a:r>
          </a:p>
          <a:p>
            <a:pPr algn="ctr"/>
            <a:r>
              <a:rPr lang="pt-BR" sz="1200" dirty="0" smtClean="0"/>
              <a:t>MBA em Marketing (FGV/Rio)</a:t>
            </a:r>
          </a:p>
          <a:p>
            <a:pPr algn="ctr"/>
            <a:r>
              <a:rPr lang="pt-BR" sz="1200" dirty="0" smtClean="0"/>
              <a:t>Mestrando em Des. Econômico (UFPR)</a:t>
            </a:r>
            <a:endParaRPr lang="pt-BR" sz="12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418217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FOPEME – Projetos de Lei de Fundos previstos na LC 163/2013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653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33" y="1052736"/>
            <a:ext cx="714167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496" y="2132856"/>
            <a:ext cx="2088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BABSON COLLEGE </a:t>
            </a:r>
          </a:p>
          <a:p>
            <a:endParaRPr lang="pt-BR" b="1" dirty="0"/>
          </a:p>
          <a:p>
            <a:r>
              <a:rPr lang="pt-BR" b="1" dirty="0" smtClean="0"/>
              <a:t>Instituição fundada em </a:t>
            </a:r>
            <a:r>
              <a:rPr lang="pt-BR" b="1" dirty="0"/>
              <a:t>1919 orgulha-se de ser a primeira a ensinar </a:t>
            </a:r>
            <a:r>
              <a:rPr lang="pt-BR" b="1" dirty="0" smtClean="0"/>
              <a:t>empreendedorismo</a:t>
            </a:r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É </a:t>
            </a:r>
            <a:r>
              <a:rPr lang="pt-BR" b="1" dirty="0"/>
              <a:t>lá que vão estudar alguns dos jovens que sonham em mudar o mundo</a:t>
            </a:r>
          </a:p>
        </p:txBody>
      </p:sp>
    </p:spTree>
    <p:extLst>
      <p:ext uri="{BB962C8B-B14F-4D97-AF65-F5344CB8AC3E}">
        <p14:creationId xmlns:p14="http://schemas.microsoft.com/office/powerpoint/2010/main" val="26513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179512" y="260648"/>
            <a:ext cx="6264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chemeClr val="tx2"/>
                </a:solidFill>
                <a:latin typeface="+mj-lt"/>
              </a:rPr>
              <a:t>Nossos Esforços e Resultados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6406486"/>
              </p:ext>
            </p:extLst>
          </p:nvPr>
        </p:nvGraphicFramePr>
        <p:xfrm>
          <a:off x="35496" y="980728"/>
          <a:ext cx="900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70728545"/>
              </p:ext>
            </p:extLst>
          </p:nvPr>
        </p:nvGraphicFramePr>
        <p:xfrm>
          <a:off x="35496" y="1628800"/>
          <a:ext cx="900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90859253"/>
              </p:ext>
            </p:extLst>
          </p:nvPr>
        </p:nvGraphicFramePr>
        <p:xfrm>
          <a:off x="35496" y="2276872"/>
          <a:ext cx="900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00305566"/>
              </p:ext>
            </p:extLst>
          </p:nvPr>
        </p:nvGraphicFramePr>
        <p:xfrm>
          <a:off x="35496" y="2924944"/>
          <a:ext cx="900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820274248"/>
              </p:ext>
            </p:extLst>
          </p:nvPr>
        </p:nvGraphicFramePr>
        <p:xfrm>
          <a:off x="35496" y="3573016"/>
          <a:ext cx="9000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35496" y="4221436"/>
            <a:ext cx="9000000" cy="540000"/>
            <a:chOff x="0" y="481"/>
            <a:chExt cx="7560000" cy="71973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0" y="481"/>
              <a:ext cx="7560000" cy="7197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35134" y="35267"/>
              <a:ext cx="7489732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0" kern="1200" dirty="0" smtClean="0"/>
                <a:t>Implantamos o FGI, que possibilita </a:t>
              </a:r>
              <a:r>
                <a:rPr lang="pt-BR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garantias</a:t>
              </a:r>
              <a:r>
                <a:rPr lang="pt-BR" b="0" kern="1200" dirty="0" smtClean="0"/>
                <a:t> em financiamentos BNDES, com foco em MPE.</a:t>
              </a:r>
              <a:endParaRPr lang="pt-BR" b="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5496" y="4869160"/>
            <a:ext cx="9000000" cy="540000"/>
            <a:chOff x="0" y="133"/>
            <a:chExt cx="7560000" cy="719732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0" y="133"/>
              <a:ext cx="7560000" cy="7197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35134" y="35267"/>
              <a:ext cx="7489732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0" kern="1200" dirty="0" smtClean="0"/>
                <a:t>Criamos a linha Banco do Empreendedor – Energia, para financiar equipamentos de geração de </a:t>
              </a:r>
              <a:r>
                <a:rPr lang="pt-BR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energia de fontes renováveis</a:t>
              </a:r>
              <a:r>
                <a:rPr lang="pt-BR" b="0" kern="1200" dirty="0" smtClean="0"/>
                <a:t>.</a:t>
              </a:r>
              <a:endParaRPr lang="pt-BR" b="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5496" y="5517232"/>
            <a:ext cx="9000000" cy="540000"/>
            <a:chOff x="0" y="133"/>
            <a:chExt cx="7560000" cy="719732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0" y="133"/>
              <a:ext cx="7560000" cy="7197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5134" y="35267"/>
              <a:ext cx="7489732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0" kern="1200" dirty="0" smtClean="0"/>
                <a:t>Investimos </a:t>
              </a:r>
              <a:r>
                <a:rPr lang="pt-BR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R$ 4,5 milh</a:t>
              </a:r>
              <a:r>
                <a:rPr lang="pt-BR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ões </a:t>
              </a:r>
              <a:r>
                <a:rPr lang="pt-BR" b="0" kern="1200" dirty="0" smtClean="0"/>
                <a:t>com recursos da própria Fomento em 2 fundos FIP (</a:t>
              </a:r>
              <a:r>
                <a:rPr lang="pt-BR" b="0" kern="1200" dirty="0" err="1" smtClean="0"/>
                <a:t>Criatec</a:t>
              </a:r>
              <a:r>
                <a:rPr lang="pt-BR" b="0" kern="1200" dirty="0" smtClean="0"/>
                <a:t> 3 e </a:t>
              </a:r>
              <a:r>
                <a:rPr lang="pt-BR" b="0" kern="1200" dirty="0" smtClean="0"/>
                <a:t>Fundo </a:t>
              </a:r>
              <a:r>
                <a:rPr lang="pt-BR" dirty="0" smtClean="0"/>
                <a:t>Sul de Inovação</a:t>
              </a:r>
              <a:r>
                <a:rPr lang="pt-BR" b="0" kern="1200" dirty="0" smtClean="0"/>
                <a:t>).</a:t>
              </a:r>
              <a:endParaRPr lang="pt-BR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7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10" grpId="0">
        <p:bldAsOne/>
      </p:bldGraphic>
      <p:bldGraphic spid="12" grpId="0">
        <p:bldAsOne/>
      </p:bldGraphic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ector reto 79"/>
          <p:cNvCxnSpPr/>
          <p:nvPr/>
        </p:nvCxnSpPr>
        <p:spPr>
          <a:xfrm flipV="1">
            <a:off x="4139952" y="4215989"/>
            <a:ext cx="288032" cy="817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3923928" y="2656181"/>
            <a:ext cx="288032" cy="369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702521" y="2503781"/>
            <a:ext cx="647674" cy="604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3492162" y="4961343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Elipse 50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cxnSp>
        <p:nvCxnSpPr>
          <p:cNvPr id="65" name="Conector reto 64"/>
          <p:cNvCxnSpPr/>
          <p:nvPr/>
        </p:nvCxnSpPr>
        <p:spPr>
          <a:xfrm flipV="1">
            <a:off x="1169803" y="3285975"/>
            <a:ext cx="665893" cy="439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1169803" y="3601477"/>
            <a:ext cx="2754125" cy="614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1324239" y="2536628"/>
            <a:ext cx="583465" cy="48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2226525" y="2157774"/>
            <a:ext cx="185235" cy="7150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2038367" y="3364813"/>
            <a:ext cx="2037961" cy="41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4" name="Diagrama 53"/>
          <p:cNvGraphicFramePr/>
          <p:nvPr>
            <p:extLst>
              <p:ext uri="{D42A27DB-BD31-4B8C-83A1-F6EECF244321}">
                <p14:modId xmlns:p14="http://schemas.microsoft.com/office/powerpoint/2010/main" val="3619476312"/>
              </p:ext>
            </p:extLst>
          </p:nvPr>
        </p:nvGraphicFramePr>
        <p:xfrm>
          <a:off x="1626211" y="268705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6" name="Conector reto 85"/>
          <p:cNvCxnSpPr/>
          <p:nvPr/>
        </p:nvCxnSpPr>
        <p:spPr>
          <a:xfrm flipV="1">
            <a:off x="1572799" y="3725551"/>
            <a:ext cx="2351129" cy="13075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2702521" y="3940247"/>
            <a:ext cx="1295348" cy="16868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H="1" flipV="1">
            <a:off x="4876694" y="4210798"/>
            <a:ext cx="811430" cy="9192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 flipV="1">
            <a:off x="5118100" y="4063589"/>
            <a:ext cx="2118196" cy="12015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H="1" flipV="1">
            <a:off x="5220072" y="3725550"/>
            <a:ext cx="2016224" cy="233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H="1">
            <a:off x="5220072" y="3025228"/>
            <a:ext cx="936105" cy="3812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5373349" y="1435465"/>
            <a:ext cx="782828" cy="141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5118100" y="1846701"/>
            <a:ext cx="1242517" cy="1314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6" idx="0"/>
          </p:cNvCxnSpPr>
          <p:nvPr/>
        </p:nvCxnSpPr>
        <p:spPr>
          <a:xfrm flipH="1">
            <a:off x="4572000" y="2263444"/>
            <a:ext cx="144016" cy="6093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1907704" y="1111598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Elipse 44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75101773"/>
              </p:ext>
            </p:extLst>
          </p:nvPr>
        </p:nvGraphicFramePr>
        <p:xfrm>
          <a:off x="3419872" y="2872829"/>
          <a:ext cx="23042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60861"/>
            <a:ext cx="876971" cy="90000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11622001"/>
              </p:ext>
            </p:extLst>
          </p:nvPr>
        </p:nvGraphicFramePr>
        <p:xfrm>
          <a:off x="6732240" y="337688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886602402"/>
              </p:ext>
            </p:extLst>
          </p:nvPr>
        </p:nvGraphicFramePr>
        <p:xfrm>
          <a:off x="3860304" y="1144637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189206311"/>
              </p:ext>
            </p:extLst>
          </p:nvPr>
        </p:nvGraphicFramePr>
        <p:xfrm>
          <a:off x="179512" y="475881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05311639"/>
              </p:ext>
            </p:extLst>
          </p:nvPr>
        </p:nvGraphicFramePr>
        <p:xfrm>
          <a:off x="6516216" y="508518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256979479"/>
              </p:ext>
            </p:extLst>
          </p:nvPr>
        </p:nvGraphicFramePr>
        <p:xfrm>
          <a:off x="-605175" y="3573016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950378772"/>
              </p:ext>
            </p:extLst>
          </p:nvPr>
        </p:nvGraphicFramePr>
        <p:xfrm>
          <a:off x="35496" y="1476401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538549438"/>
              </p:ext>
            </p:extLst>
          </p:nvPr>
        </p:nvGraphicFramePr>
        <p:xfrm>
          <a:off x="4876694" y="5085184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24" name="AutoShape 2" descr="Resultado de imagem para logo sebrae PAR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06798"/>
            <a:ext cx="675465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m para logo fiep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76725"/>
            <a:ext cx="89742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5373349" y="5465117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9" descr="Resultado de imagem para bz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11" descr="Resultado de imagem para bzplan"/>
          <p:cNvSpPr>
            <a:spLocks noChangeAspect="1" noChangeArrowheads="1"/>
          </p:cNvSpPr>
          <p:nvPr/>
        </p:nvSpPr>
        <p:spPr bwMode="auto">
          <a:xfrm>
            <a:off x="155575" y="-373063"/>
            <a:ext cx="19050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29189"/>
            <a:ext cx="62030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46" r="57101" b="4213"/>
          <a:stretch/>
        </p:blipFill>
        <p:spPr bwMode="auto">
          <a:xfrm>
            <a:off x="502586" y="1908449"/>
            <a:ext cx="1037677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30" y="3015975"/>
            <a:ext cx="626335" cy="540000"/>
          </a:xfrm>
          <a:prstGeom prst="rect">
            <a:avLst/>
          </a:prstGeom>
        </p:spPr>
      </p:pic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276555994"/>
              </p:ext>
            </p:extLst>
          </p:nvPr>
        </p:nvGraphicFramePr>
        <p:xfrm>
          <a:off x="5724128" y="85660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15" y="1327465"/>
            <a:ext cx="73805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868683708"/>
              </p:ext>
            </p:extLst>
          </p:nvPr>
        </p:nvGraphicFramePr>
        <p:xfrm>
          <a:off x="1453919" y="5537125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0" r:lo="rId61" r:qs="rId62" r:cs="rId63"/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0063" r="9314" b="24137"/>
          <a:stretch/>
        </p:blipFill>
        <p:spPr bwMode="auto">
          <a:xfrm>
            <a:off x="3751071" y="5373216"/>
            <a:ext cx="676913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7" descr="Resultado de imagem para bndes logo"/>
          <p:cNvSpPr>
            <a:spLocks noChangeAspect="1" noChangeArrowheads="1"/>
          </p:cNvSpPr>
          <p:nvPr/>
        </p:nvSpPr>
        <p:spPr bwMode="auto">
          <a:xfrm>
            <a:off x="155575" y="-982663"/>
            <a:ext cx="49625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2983"/>
            <a:ext cx="69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91" y="1540725"/>
            <a:ext cx="758621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2950234347"/>
              </p:ext>
            </p:extLst>
          </p:nvPr>
        </p:nvGraphicFramePr>
        <p:xfrm>
          <a:off x="5670090" y="2261691"/>
          <a:ext cx="201622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17" y="2568738"/>
            <a:ext cx="58764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1"/>
          <a:stretch/>
        </p:blipFill>
        <p:spPr bwMode="auto">
          <a:xfrm>
            <a:off x="755576" y="5085184"/>
            <a:ext cx="88144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179512" y="260648"/>
            <a:ext cx="5456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Ecossistema de Empreendedorismo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" y="4000703"/>
            <a:ext cx="77837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sca 1"/>
          <p:cNvSpPr/>
          <p:nvPr/>
        </p:nvSpPr>
        <p:spPr>
          <a:xfrm>
            <a:off x="3753349" y="2776703"/>
            <a:ext cx="1620000" cy="1620000"/>
          </a:xfrm>
          <a:prstGeom prst="donut">
            <a:avLst>
              <a:gd name="adj" fmla="val 2146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060114" y="1595761"/>
            <a:ext cx="1151846" cy="1151846"/>
            <a:chOff x="432188" y="140"/>
            <a:chExt cx="1151846" cy="11518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Elipse 57"/>
            <p:cNvSpPr/>
            <p:nvPr/>
          </p:nvSpPr>
          <p:spPr>
            <a:xfrm>
              <a:off x="432188" y="140"/>
              <a:ext cx="1151846" cy="1151846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Elipse 4"/>
            <p:cNvSpPr/>
            <p:nvPr/>
          </p:nvSpPr>
          <p:spPr>
            <a:xfrm>
              <a:off x="600872" y="168824"/>
              <a:ext cx="814478" cy="814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kern="1200" dirty="0"/>
            </a:p>
          </p:txBody>
        </p:sp>
      </p:grpSp>
      <p:pic>
        <p:nvPicPr>
          <p:cNvPr id="5" name="Picture 2" descr="PTV Paraná"/>
          <p:cNvPicPr>
            <a:picLocks noChangeAspect="1" noChangeArrowheads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/>
          <a:stretch/>
        </p:blipFill>
        <p:spPr bwMode="auto">
          <a:xfrm>
            <a:off x="3131840" y="2024880"/>
            <a:ext cx="99341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959975835"/>
              </p:ext>
            </p:extLst>
          </p:nvPr>
        </p:nvGraphicFramePr>
        <p:xfrm>
          <a:off x="7186450" y="5697280"/>
          <a:ext cx="684000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012160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80312" y="1908449"/>
            <a:ext cx="16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5016923" y="5013176"/>
            <a:ext cx="3371501" cy="1584176"/>
            <a:chOff x="5016923" y="5013176"/>
            <a:chExt cx="3371501" cy="1584176"/>
          </a:xfrm>
        </p:grpSpPr>
        <p:sp>
          <p:nvSpPr>
            <p:cNvPr id="7" name="Retângulo 6"/>
            <p:cNvSpPr/>
            <p:nvPr/>
          </p:nvSpPr>
          <p:spPr>
            <a:xfrm>
              <a:off x="5016923" y="5013176"/>
              <a:ext cx="3371501" cy="134825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21" name="Diagrama 20">
              <a:hlinkClick r:id="rId82" action="ppaction://hlinksldjump"/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2501613"/>
                </p:ext>
              </p:extLst>
            </p:nvPr>
          </p:nvGraphicFramePr>
          <p:xfrm>
            <a:off x="6105731" y="6228020"/>
            <a:ext cx="1202573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3" r:lo="rId84" r:qs="rId85" r:cs="rId8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1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5776"/>
              </p:ext>
            </p:extLst>
          </p:nvPr>
        </p:nvGraphicFramePr>
        <p:xfrm>
          <a:off x="683568" y="2472928"/>
          <a:ext cx="810603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21"/>
                <a:gridCol w="3183705"/>
                <a:gridCol w="311140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FUNDO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Patrimônio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R$ 200 milhões</a:t>
                      </a:r>
                    </a:p>
                    <a:p>
                      <a:endParaRPr lang="pt-BR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aseline="0" dirty="0" smtClean="0"/>
                        <a:t>BNDES   R$ 120 milhões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aseline="0" dirty="0" smtClean="0"/>
                        <a:t>Fomento R$ 1,5 milhão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 smtClean="0"/>
                    </a:p>
                    <a:p>
                      <a:r>
                        <a:rPr lang="pt-BR" sz="2000" dirty="0" smtClean="0"/>
                        <a:t>R$ 50 milhões</a:t>
                      </a:r>
                    </a:p>
                    <a:p>
                      <a:endParaRPr lang="pt-BR" sz="20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dirty="0" smtClean="0"/>
                        <a:t>FINEP</a:t>
                      </a:r>
                      <a:r>
                        <a:rPr lang="pt-BR" sz="2000" baseline="0" dirty="0" smtClean="0"/>
                        <a:t>   R$ 30 milhões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aseline="0" dirty="0" smtClean="0"/>
                        <a:t>Fomento  R$ 3 milhões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83568" y="17008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Fundos de Investimento em Participações (FIP) -  Fomento Paraná quotista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Fundos com Aporte da Fomento Paraná</a:t>
            </a:r>
            <a:endParaRPr lang="pt-BR" sz="2400" b="1" dirty="0"/>
          </a:p>
        </p:txBody>
      </p:sp>
      <p:pic>
        <p:nvPicPr>
          <p:cNvPr id="5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3563888" y="2492896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53" y="2510896"/>
            <a:ext cx="70892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50772250"/>
              </p:ext>
            </p:extLst>
          </p:nvPr>
        </p:nvGraphicFramePr>
        <p:xfrm>
          <a:off x="7380312" y="2528896"/>
          <a:ext cx="936104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7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83568" y="17008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Atuação Regional dos Fundos</a:t>
            </a:r>
            <a:endParaRPr lang="pt-BR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76105"/>
              </p:ext>
            </p:extLst>
          </p:nvPr>
        </p:nvGraphicFramePr>
        <p:xfrm>
          <a:off x="1642073" y="2420888"/>
          <a:ext cx="6314303" cy="367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14"/>
                <a:gridCol w="2446831"/>
                <a:gridCol w="251525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FUNDO</a:t>
                      </a:r>
                      <a:endParaRPr lang="pt-B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Estados</a:t>
                      </a:r>
                      <a:r>
                        <a:rPr lang="pt-BR" sz="2000" baseline="0" dirty="0" smtClean="0"/>
                        <a:t> alvo</a:t>
                      </a:r>
                      <a:endParaRPr lang="pt-BR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pt-BR" sz="1050" dirty="0" smtClean="0"/>
                    </a:p>
                    <a:p>
                      <a:r>
                        <a:rPr lang="pt-BR" sz="2000" dirty="0" smtClean="0"/>
                        <a:t>Rio Grande</a:t>
                      </a:r>
                      <a:r>
                        <a:rPr lang="pt-BR" sz="2000" baseline="0" dirty="0" smtClean="0"/>
                        <a:t> do Sul</a:t>
                      </a:r>
                    </a:p>
                    <a:p>
                      <a:r>
                        <a:rPr lang="pt-BR" sz="2000" baseline="0" dirty="0" smtClean="0"/>
                        <a:t>Paraná</a:t>
                      </a:r>
                    </a:p>
                    <a:p>
                      <a:r>
                        <a:rPr lang="pt-BR" sz="2000" baseline="0" dirty="0" smtClean="0"/>
                        <a:t>São Paulo</a:t>
                      </a:r>
                    </a:p>
                    <a:p>
                      <a:r>
                        <a:rPr lang="pt-BR" sz="2000" baseline="0" dirty="0" smtClean="0"/>
                        <a:t>Minas Gerais </a:t>
                      </a:r>
                    </a:p>
                    <a:p>
                      <a:r>
                        <a:rPr lang="pt-BR" sz="2000" baseline="0" dirty="0" smtClean="0"/>
                        <a:t>Rio de Janeiro</a:t>
                      </a:r>
                    </a:p>
                    <a:p>
                      <a:r>
                        <a:rPr lang="pt-BR" sz="2000" baseline="0" dirty="0" smtClean="0"/>
                        <a:t>Distrito Federal</a:t>
                      </a:r>
                    </a:p>
                    <a:p>
                      <a:r>
                        <a:rPr lang="pt-BR" sz="2000" baseline="0" dirty="0" smtClean="0"/>
                        <a:t>Goiás</a:t>
                      </a:r>
                    </a:p>
                    <a:p>
                      <a:r>
                        <a:rPr lang="pt-BR" sz="2000" baseline="0" dirty="0" smtClean="0"/>
                        <a:t>Bahia</a:t>
                      </a:r>
                    </a:p>
                    <a:p>
                      <a:r>
                        <a:rPr lang="pt-BR" sz="2000" baseline="0" dirty="0" smtClean="0"/>
                        <a:t>Ceará </a:t>
                      </a:r>
                    </a:p>
                    <a:p>
                      <a:r>
                        <a:rPr lang="pt-BR" sz="2000" baseline="0" dirty="0" smtClean="0"/>
                        <a:t>Rio Grande do Norte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pt-BR" sz="1050" dirty="0" smtClean="0"/>
                    </a:p>
                    <a:p>
                      <a:r>
                        <a:rPr lang="pt-BR" sz="2000" dirty="0" smtClean="0"/>
                        <a:t>Paraná</a:t>
                      </a:r>
                    </a:p>
                    <a:p>
                      <a:r>
                        <a:rPr lang="pt-BR" sz="2000" dirty="0" smtClean="0"/>
                        <a:t>Santa Catarina</a:t>
                      </a:r>
                    </a:p>
                    <a:p>
                      <a:r>
                        <a:rPr lang="pt-BR" sz="2000" dirty="0" smtClean="0"/>
                        <a:t>Rio Grande do Sul</a:t>
                      </a:r>
                      <a:endParaRPr lang="pt-BR" sz="20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5" name="Picture 7" descr="Resultado de imagem para criatec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32374" r="2813" b="31791"/>
          <a:stretch/>
        </p:blipFill>
        <p:spPr bwMode="auto">
          <a:xfrm>
            <a:off x="3563888" y="2456928"/>
            <a:ext cx="101519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708925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6189189"/>
              </p:ext>
            </p:extLst>
          </p:nvPr>
        </p:nvGraphicFramePr>
        <p:xfrm>
          <a:off x="6671387" y="2510896"/>
          <a:ext cx="936104" cy="2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79512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Fundos com Aporte da Fomento Paraná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062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1565</Words>
  <Application>Microsoft Office PowerPoint</Application>
  <PresentationFormat>Apresentação na tela (4:3)</PresentationFormat>
  <Paragraphs>199</Paragraphs>
  <Slides>25</Slides>
  <Notes>8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Fomento Paraná</dc:creator>
  <cp:lastModifiedBy>Elson Hazelski Teixeira</cp:lastModifiedBy>
  <cp:revision>668</cp:revision>
  <cp:lastPrinted>2016-04-15T18:22:08Z</cp:lastPrinted>
  <dcterms:created xsi:type="dcterms:W3CDTF">2011-05-21T19:03:00Z</dcterms:created>
  <dcterms:modified xsi:type="dcterms:W3CDTF">2016-12-08T17:21:53Z</dcterms:modified>
</cp:coreProperties>
</file>