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20" r:id="rId3"/>
    <p:sldId id="425" r:id="rId4"/>
    <p:sldId id="416" r:id="rId5"/>
    <p:sldId id="417" r:id="rId6"/>
    <p:sldId id="421" r:id="rId7"/>
    <p:sldId id="426" r:id="rId8"/>
    <p:sldId id="412" r:id="rId9"/>
    <p:sldId id="423" r:id="rId10"/>
    <p:sldId id="422" r:id="rId11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48" autoAdjust="0"/>
    <p:restoredTop sz="94660"/>
  </p:normalViewPr>
  <p:slideViewPr>
    <p:cSldViewPr>
      <p:cViewPr>
        <p:scale>
          <a:sx n="60" d="100"/>
          <a:sy n="60" d="100"/>
        </p:scale>
        <p:origin x="-141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762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7624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18EF86-7DEB-4A5B-8280-1FBD7189D3F5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606" y="4716123"/>
            <a:ext cx="5438464" cy="4465695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7399"/>
            <a:ext cx="2944958" cy="49762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1098" y="9427399"/>
            <a:ext cx="2944958" cy="497624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7CB605-A481-49AD-9E95-6AA1CA728B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48B5-DB00-4023-8B93-E7C0387F3383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A1226-72C8-4CD5-877C-71A9985B14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9315-ED26-46D7-9346-2901D4E9E9FC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6D36E-40A6-42B8-951A-CE50C6C2F1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D481C-B8F1-498A-8D92-629664E4D5B4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7C599-026E-46CA-A608-C735D37E8B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27013"/>
            <a:ext cx="8353425" cy="1185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09AE-56D7-4F83-BCA8-7539F955D9AD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D116C-40AB-4397-B3EC-FCB853D349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6CF5-17E6-4772-9A7A-4BD171C2F978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5354-FDEF-42FC-8A7C-CC26180069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9437-19EC-4271-8504-EDBAB0FC760C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6235-A304-4719-9DE8-62D848C797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FC19-344C-4CBB-8E6E-522DE206EE44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60262-7207-4A3A-A2AF-244FA87432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9BAA-096B-47A1-B3C1-D54780A4B7F5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05C71-B173-4818-B8C0-10D22E75C8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84DA-DF8C-4E02-8923-2751E6607C3D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912C-5A99-4598-83EE-F67C8E4312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DFF8A-5D21-41BA-8B67-62BD613A0DC4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B75A-CA75-4A22-BBCE-9BBB745098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182D-CE12-49EB-B17C-F0793A903495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51A1F-FB60-4424-9DB3-7898FF832F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E8D734-B084-4B89-8E2D-AF2817FC631E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BA25D4-4FE4-495E-88DB-89F9A0D719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227013"/>
            <a:ext cx="8353425" cy="11858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107" r:id="rId2"/>
    <p:sldLayoutId id="2147484099" r:id="rId3"/>
    <p:sldLayoutId id="2147484100" r:id="rId4"/>
    <p:sldLayoutId id="2147484101" r:id="rId5"/>
    <p:sldLayoutId id="2147484102" r:id="rId6"/>
    <p:sldLayoutId id="2147484108" r:id="rId7"/>
    <p:sldLayoutId id="2147484103" r:id="rId8"/>
    <p:sldLayoutId id="2147484104" r:id="rId9"/>
    <p:sldLayoutId id="2147484105" r:id="rId10"/>
    <p:sldLayoutId id="21474841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doria@sepl.pr.gov.br" TargetMode="External"/><Relationship Id="rId2" Type="http://schemas.openxmlformats.org/officeDocument/2006/relationships/hyperlink" Target="mailto:erciliosantinoni@sepl.pr.gov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orumpme.pr.gov.br/" TargetMode="External"/><Relationship Id="rId4" Type="http://schemas.openxmlformats.org/officeDocument/2006/relationships/hyperlink" Target="mailto:crissete@pr.sebrae.com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file:///D:\SEIM\Forum%20Permanente%20PR\Lei%20Geral%20Estadual%20e%20Fundo%20de%20Aval%20Minuta\Lei%20163%20-%202013\Regulamenta&#231;&#227;o\A&#199;&#213;ES%20PARA%20REGULAMENTA&#199;&#195;O%20DA%20LGE\1&#186;%20RELAT&#211;RIO%20ANUAL%20DE%20AVALIA&#199;&#195;O%20DA%20IMPLANTA&#199;&#195;O%20EFETIVA%20DAS%20NORMAS%20DA%20LEI%20COMPLEMENTAR%20ESTADUAL%20N&#186;%2016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FÓRUM PERMANENTE DAS MICROEMPRESAS E 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EMPRESAS DE PEQUENO PORTE DO ESTADO DO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PARANÁ </a:t>
            </a:r>
          </a:p>
          <a:p>
            <a:pPr algn="ctr">
              <a:spcAft>
                <a:spcPts val="1288"/>
              </a:spcAft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/>
            </a:pPr>
            <a:endParaRPr lang="pt-BR" sz="5100" b="1" dirty="0" smtClean="0">
              <a:solidFill>
                <a:srgbClr val="22228B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88"/>
              </a:spcAft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/>
            </a:pPr>
            <a:endParaRPr lang="pt-BR" sz="5100" b="1" dirty="0" smtClean="0">
              <a:solidFill>
                <a:srgbClr val="22228B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88"/>
              </a:spcAft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/>
            </a:pPr>
            <a:r>
              <a:rPr lang="pt-BR" sz="9600" b="1" dirty="0" smtClean="0">
                <a:solidFill>
                  <a:srgbClr val="22228B"/>
                </a:solidFill>
                <a:latin typeface="Arial" pitchFamily="34" charset="0"/>
                <a:cs typeface="Arial" pitchFamily="34" charset="0"/>
              </a:rPr>
              <a:t>25ª REUNIÃO ORDINÁRIA </a:t>
            </a:r>
          </a:p>
          <a:p>
            <a:pPr algn="ctr">
              <a:spcAft>
                <a:spcPts val="1288"/>
              </a:spcAft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/>
            </a:pPr>
            <a:r>
              <a:rPr lang="pt-BR" sz="9600" b="1" dirty="0" smtClean="0">
                <a:solidFill>
                  <a:srgbClr val="22228B"/>
                </a:solidFill>
                <a:latin typeface="Arial" pitchFamily="34" charset="0"/>
                <a:cs typeface="Arial" pitchFamily="34" charset="0"/>
              </a:rPr>
              <a:t>12/05/2015</a:t>
            </a:r>
          </a:p>
          <a:p>
            <a:pPr algn="ctr">
              <a:spcAft>
                <a:spcPts val="1288"/>
              </a:spcAft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  <a:defRPr/>
            </a:pPr>
            <a:endParaRPr lang="pt-BR" sz="5000" b="1" dirty="0" smtClean="0">
              <a:solidFill>
                <a:srgbClr val="22228B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4000" b="1" dirty="0" smtClean="0">
              <a:solidFill>
                <a:schemeClr val="tx2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4000" b="1" dirty="0" smtClean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3800" b="1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9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Lei Complementar 163 de 29 de outubro de 2013</a:t>
            </a:r>
          </a:p>
        </p:txBody>
      </p:sp>
      <p:pic>
        <p:nvPicPr>
          <p:cNvPr id="1026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OBRIGADO!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Fórum Permanente das Microempresas e Empresas de Pequeno Porte do Estado do Paraná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 smtClean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Secretaria Técnica: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Ercílio </a:t>
            </a:r>
            <a:r>
              <a:rPr lang="pt-BR" sz="2400" b="1" dirty="0" err="1" smtClean="0">
                <a:solidFill>
                  <a:schemeClr val="tx2"/>
                </a:solidFill>
                <a:latin typeface="Arial" charset="0"/>
              </a:rPr>
              <a:t>Santinoni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:		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  <a:hlinkClick r:id="rId2"/>
              </a:rPr>
              <a:t>erciliosantinoni@sepl.pr.gov.br</a:t>
            </a:r>
            <a:endParaRPr lang="pt-BR" sz="2400" b="1" dirty="0" smtClean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Mario Doria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: 			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  <a:hlinkClick r:id="rId3"/>
              </a:rPr>
              <a:t>mdoria@sepl.pr.gov.br</a:t>
            </a:r>
            <a:endParaRPr lang="pt-BR" sz="2400" b="1" dirty="0" smtClean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</a:rPr>
              <a:t>César </a:t>
            </a:r>
            <a:r>
              <a:rPr lang="pt-BR" sz="2400" b="1" dirty="0" err="1" smtClean="0">
                <a:solidFill>
                  <a:schemeClr val="tx2"/>
                </a:solidFill>
                <a:latin typeface="Arial" charset="0"/>
              </a:rPr>
              <a:t>Rissete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</a:rPr>
              <a:t>: 			</a:t>
            </a:r>
            <a:r>
              <a:rPr lang="pt-BR" sz="2400" b="1" dirty="0" smtClean="0">
                <a:solidFill>
                  <a:srgbClr val="0070C0"/>
                </a:solidFill>
                <a:latin typeface="Arial" charset="0"/>
                <a:hlinkClick r:id="rId4"/>
              </a:rPr>
              <a:t>crissete@pr.sebrae.com.br</a:t>
            </a:r>
            <a:endParaRPr lang="pt-BR" sz="2400" b="1" dirty="0" smtClean="0">
              <a:solidFill>
                <a:srgbClr val="0070C0"/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b="1" dirty="0" smtClean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tx2"/>
                </a:solidFill>
                <a:latin typeface="Arial" charset="0"/>
                <a:hlinkClick r:id="rId5"/>
              </a:rPr>
              <a:t>www.forumpme.pr.gov.br</a:t>
            </a:r>
            <a:endParaRPr lang="pt-BR" sz="2400" b="1" dirty="0" smtClean="0">
              <a:solidFill>
                <a:schemeClr val="tx2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pt-BR" alt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None/>
            </a:pPr>
            <a:endParaRPr lang="pt-BR" sz="2800" b="1" dirty="0" smtClean="0"/>
          </a:p>
          <a:p>
            <a:pPr algn="ctr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1º RELATÓRIO ANUAL DE AVALIAÇÃO </a:t>
            </a:r>
          </a:p>
          <a:p>
            <a:pPr algn="ctr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IMPLEMENTAÇÃO  E </a:t>
            </a:r>
          </a:p>
          <a:p>
            <a:pPr algn="ctr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REGULAMENTAÇÃO DA LEI</a:t>
            </a:r>
          </a:p>
          <a:p>
            <a:pPr algn="ctr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COMPLEMENTAR ESTADUAL  Nº163/2013</a:t>
            </a:r>
          </a:p>
          <a:p>
            <a:pPr algn="ctr">
              <a:buNone/>
            </a:pPr>
            <a:endParaRPr lang="pt-BR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1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D:\SEIM\Forum Permanente PR\Lei Geral Estadual e Fundo de Aval Minuta\Lei 163 - 2013\Regulamentação\AÇÕES PARA REGULAMENTAÇÃO DA LGE\1º RELATÓRIO ANUAL DE AVALIAÇÃO DA IMPLANTAÇÃO EFETIVA DAS NORMAS DA LEI COMPLEMENTAR ESTADUAL Nº 163.</a:t>
            </a:r>
            <a:r>
              <a:rPr lang="pt-BR" sz="1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docx</a:t>
            </a:r>
            <a:endParaRPr lang="pt-BR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60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179512" y="1439863"/>
            <a:ext cx="8964487" cy="5373687"/>
          </a:xfrm>
        </p:spPr>
        <p:txBody>
          <a:bodyPr/>
          <a:lstStyle/>
          <a:p>
            <a:pPr algn="ctr">
              <a:buNone/>
            </a:pPr>
            <a:endParaRPr lang="pt-BR" alt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t-BR" altLang="en-US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AÇÕES DO FÓRUM PERMANENTE DAS MICROEMPRESAS E EMPRESAS DE PEQUENO PORTE DO ESTADO DO PARANÁ</a:t>
            </a:r>
          </a:p>
          <a:p>
            <a:pPr algn="ctr">
              <a:buNone/>
            </a:pPr>
            <a:endParaRPr lang="pt-BR" altLang="en-US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altLang="en-US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altLang="en-US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1º SEMESTRE DE 2015</a:t>
            </a: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>
              <a:buNone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AÇÕES PRIORITÁRIAS PARA 	REGULAMENTAÇÃO: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IMPLANTAÇÃO DA REDESIM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PORTAL DO EMPREENDEDOR PARANAENSE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SALA DO EMPREENDEDOR PARANAENSE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b="1" dirty="0" smtClean="0">
                <a:solidFill>
                  <a:schemeClr val="tx2"/>
                </a:solidFill>
              </a:rPr>
              <a:t>ELABORAÇÃO DO PROGRAMA DE COMPRAS GOVERNAMENTAIS ( CAP. </a:t>
            </a:r>
            <a:r>
              <a:rPr lang="en-US" sz="2800" b="1" dirty="0" smtClean="0">
                <a:solidFill>
                  <a:schemeClr val="tx2"/>
                </a:solidFill>
              </a:rPr>
              <a:t>V ART. 18 E §) - SEAP;</a:t>
            </a:r>
            <a:endParaRPr lang="pt-BR" sz="2800" b="1" dirty="0" smtClean="0">
              <a:solidFill>
                <a:schemeClr val="tx2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pt-BR" sz="2800" b="1" dirty="0" smtClean="0">
                <a:solidFill>
                  <a:schemeClr val="tx2"/>
                </a:solidFill>
              </a:rPr>
              <a:t>PROGRAMA DE INOVAÇÃO; E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b="1" dirty="0" smtClean="0">
                <a:solidFill>
                  <a:schemeClr val="tx2"/>
                </a:solidFill>
              </a:rPr>
              <a:t>PROGRAMA DE CRÉDITO.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60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179512" y="1439863"/>
            <a:ext cx="8964487" cy="53736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altLang="en-US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REALIZADO PELO FÓRUM PERMANENTE DAS </a:t>
            </a:r>
            <a:r>
              <a:rPr lang="pt-BR" alt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MPE’s</a:t>
            </a:r>
            <a:r>
              <a:rPr lang="pt-BR" altLang="en-US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DO PARANÁ, A 2ª REUNIÃO ORDINÁRIA DO  </a:t>
            </a:r>
            <a:r>
              <a:rPr lang="pt-BR" altLang="en-US" sz="2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</a:t>
            </a:r>
            <a:r>
              <a:rPr lang="pt-BR" altLang="en-US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FÓRUM DA MICRORREGIÃO DA AMLIPA COM A POSSE DO COORDENADOR TÉCNICO</a:t>
            </a:r>
            <a:r>
              <a:rPr lang="pt-BR" alt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endParaRPr lang="pt-BR" alt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altLang="en-US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PARTICIPAÇÃO NO “</a:t>
            </a: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WORKSHOP DE IMPLANTAÇÃODA LEI GERALNOS MUNICÍPIO DO LITORAL PARANAENSE 'FOMENTO E APOIO AOS MICRO E PEQUENOS EMPREENDEDORES E EMPREENDEDODRES INDIVIDUAIS” </a:t>
            </a:r>
            <a:r>
              <a:rPr lang="pt-BR" altLang="en-US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24/04/2015</a:t>
            </a:r>
            <a:r>
              <a:rPr lang="pt-BR" alt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endParaRPr lang="pt-BR" alt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altLang="en-US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JUNHO DE 2015 - REALIZAR (02)DUAS REUNIÕES DOS FÓRUNS REGIONAIS DAS MICRORREGIÕES DA AMUSEP E </a:t>
            </a:r>
            <a:r>
              <a:rPr lang="pt-BR" altLang="en-US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AMUNOP </a:t>
            </a:r>
            <a:r>
              <a:rPr lang="pt-BR" altLang="en-US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POSSE DOS NOVOS COORDENADORES TÉCNICOS</a:t>
            </a:r>
            <a:r>
              <a:rPr lang="pt-BR" altLang="en-US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altLang="en-US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None/>
            </a:pPr>
            <a:endParaRPr lang="pt-BR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APROVAÇÃO DA MINUTA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DECRETO DE ADEQUAÇÃO E ATUALIZAÇÃO  EM CONFORMIDADE COM A NOVA VINCULAÇÃO DO </a:t>
            </a:r>
            <a:r>
              <a:rPr lang="pt-BR" sz="2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FÓRUM </a:t>
            </a:r>
            <a:r>
              <a:rPr lang="pt-BR" sz="2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À </a:t>
            </a:r>
            <a:r>
              <a:rPr lang="pt-BR" sz="2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SEPL </a:t>
            </a:r>
            <a:r>
              <a:rPr lang="pt-BR" sz="2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TRANSFORMADA EM DECRETO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Nº 1159 </a:t>
            </a:r>
            <a:r>
              <a:rPr lang="pt-BR" sz="2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4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23/04/2015;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MINUTA DE DECRETO DE ADEQUAÇÃO E ATUALIZAÇÃO  EM CONFORMIDADE COM A NOVA VINCULAÇÃODO SUBCOMITÊ DA REDESIM A SEPL (PARA PUBLICAÇÃO NO DIOE);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CURSO DE CAPACITAÇÃO PARA SERVIDORES PÚBLICOS MUNICIPAIS E TÉCNICOS DO TCE EM 06 (SEIS) MICRORREGIÕES DA AMP (ÍTEM 4);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ELABORAÇÃO DE CARTILHA DIRIGIDA AOS COORDENADORES DOS FÓRUNS REGIONAIS (EM ANDAMENTO SEPL/SEBRAE);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REVISÃO DO REGIMENTO INTERNO DO FÓRUM APRESENTADA EM PLENÁRIA E APROVADA NA ÍNTEGRA (AGUARDANDO PORTARIA).</a:t>
            </a: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pt-BR" alt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alt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IMPLANTAÇÃO DA REDESIM NO PARANÁ </a:t>
            </a:r>
          </a:p>
          <a:p>
            <a:pPr marL="1143000" indent="-1143000">
              <a:buFont typeface="+mj-lt"/>
              <a:buAutoNum type="arabicPeriod"/>
            </a:pPr>
            <a:endParaRPr lang="pt-BR" alt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pt-BR" alt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ALINHAMENTO DE AÇÕES;</a:t>
            </a:r>
          </a:p>
          <a:p>
            <a:pPr marL="1143000" indent="-1143000">
              <a:buFont typeface="+mj-lt"/>
              <a:buAutoNum type="arabicPeriod"/>
            </a:pPr>
            <a:endParaRPr lang="pt-BR" alt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pt-BR" alt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REUNIÃO COM A SECRETARIA DE SAÚDE;</a:t>
            </a:r>
          </a:p>
          <a:p>
            <a:pPr marL="1143000" indent="-1143000">
              <a:buFont typeface="+mj-lt"/>
              <a:buAutoNum type="arabicPeriod"/>
            </a:pPr>
            <a:endParaRPr lang="pt-BR" alt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pt-BR" alt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REUNIÃO CORPO DE BOMBEIROS;</a:t>
            </a:r>
          </a:p>
          <a:p>
            <a:pPr marL="1143000" indent="-1143000">
              <a:buFont typeface="+mj-lt"/>
              <a:buAutoNum type="arabicPeriod"/>
            </a:pPr>
            <a:endParaRPr lang="pt-BR" alt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pt-BR" alt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ATUALIZAÇÃO DE INFORMAÇÕES;</a:t>
            </a:r>
          </a:p>
          <a:p>
            <a:pPr marL="1143000" indent="-1143000" algn="ctr">
              <a:buFont typeface="+mj-lt"/>
              <a:buAutoNum type="arabicPeriod"/>
            </a:pPr>
            <a:endParaRPr lang="pt-BR" altLang="en-US" sz="4000" dirty="0" smtClean="0">
              <a:solidFill>
                <a:schemeClr val="tx2"/>
              </a:solidFill>
            </a:endParaRPr>
          </a:p>
          <a:p>
            <a:pPr algn="ctr">
              <a:buFont typeface="Arial" charset="0"/>
              <a:buNone/>
            </a:pPr>
            <a:endParaRPr lang="pt-BR" altLang="en-US" sz="40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6"/>
          <p:cNvSpPr>
            <a:spLocks noGrp="1"/>
          </p:cNvSpPr>
          <p:nvPr>
            <p:ph idx="1"/>
          </p:nvPr>
        </p:nvSpPr>
        <p:spPr>
          <a:xfrm>
            <a:off x="468313" y="1439863"/>
            <a:ext cx="8229600" cy="5373687"/>
          </a:xfrm>
        </p:spPr>
        <p:txBody>
          <a:bodyPr/>
          <a:lstStyle/>
          <a:p>
            <a:pPr>
              <a:buNone/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Calendário 2015</a:t>
            </a:r>
          </a:p>
          <a:p>
            <a:pPr>
              <a:defRPr/>
            </a:pPr>
            <a:r>
              <a:rPr lang="pt-BR" sz="2400" u="sng" dirty="0" smtClean="0">
                <a:solidFill>
                  <a:schemeClr val="tx2">
                    <a:lumMod val="75000"/>
                  </a:schemeClr>
                </a:solidFill>
              </a:rPr>
              <a:t>I. Reuniões Ordinárias: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Março: 12/03/15 – GAT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Maio: 12/05/15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Junho: 23/06/15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Agosto: 25/08/15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Outubro: 20/10/15</a:t>
            </a:r>
          </a:p>
          <a:p>
            <a:pPr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 GAT se reunirá antes das Reuniões Ordinárias.</a:t>
            </a:r>
          </a:p>
          <a:p>
            <a:pPr>
              <a:defRPr/>
            </a:pPr>
            <a:r>
              <a:rPr lang="pt-BR" sz="2400" u="sng" dirty="0" smtClean="0">
                <a:solidFill>
                  <a:schemeClr val="tx2">
                    <a:lumMod val="75000"/>
                  </a:schemeClr>
                </a:solidFill>
              </a:rPr>
              <a:t>II. Reuniões Plenárias: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Abril: 06/04/15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Julho: 21/0715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Novembro: 24/11/15</a:t>
            </a:r>
          </a:p>
          <a:p>
            <a:pPr algn="ctr">
              <a:buFont typeface="Arial" charset="0"/>
              <a:buNone/>
            </a:pPr>
            <a:endParaRPr lang="pt-BR" alt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3" name="Picture 2" descr="C:\Users\Mario\Desktop\Folder Fó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88640"/>
            <a:ext cx="9124950" cy="1243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375</Words>
  <Application>Microsoft Office PowerPoint</Application>
  <PresentationFormat>Apresentação na tela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Doria</dc:creator>
  <cp:lastModifiedBy>Mario Doria</cp:lastModifiedBy>
  <cp:revision>393</cp:revision>
  <dcterms:created xsi:type="dcterms:W3CDTF">2010-05-11T11:06:50Z</dcterms:created>
  <dcterms:modified xsi:type="dcterms:W3CDTF">2015-05-12T12:48:58Z</dcterms:modified>
</cp:coreProperties>
</file>